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35"/>
  </p:notesMasterIdLst>
  <p:handoutMasterIdLst>
    <p:handoutMasterId r:id="rId36"/>
  </p:handoutMasterIdLst>
  <p:sldIdLst>
    <p:sldId id="363" r:id="rId2"/>
    <p:sldId id="403" r:id="rId3"/>
    <p:sldId id="519" r:id="rId4"/>
    <p:sldId id="447" r:id="rId5"/>
    <p:sldId id="437" r:id="rId6"/>
    <p:sldId id="525" r:id="rId7"/>
    <p:sldId id="533" r:id="rId8"/>
    <p:sldId id="534" r:id="rId9"/>
    <p:sldId id="535" r:id="rId10"/>
    <p:sldId id="526" r:id="rId11"/>
    <p:sldId id="564" r:id="rId12"/>
    <p:sldId id="565" r:id="rId13"/>
    <p:sldId id="543" r:id="rId14"/>
    <p:sldId id="438" r:id="rId15"/>
    <p:sldId id="439" r:id="rId16"/>
    <p:sldId id="542" r:id="rId17"/>
    <p:sldId id="541" r:id="rId18"/>
    <p:sldId id="544" r:id="rId19"/>
    <p:sldId id="546" r:id="rId20"/>
    <p:sldId id="545" r:id="rId21"/>
    <p:sldId id="516" r:id="rId22"/>
    <p:sldId id="548" r:id="rId23"/>
    <p:sldId id="549" r:id="rId24"/>
    <p:sldId id="550" r:id="rId25"/>
    <p:sldId id="551" r:id="rId26"/>
    <p:sldId id="552" r:id="rId27"/>
    <p:sldId id="558" r:id="rId28"/>
    <p:sldId id="559" r:id="rId29"/>
    <p:sldId id="560" r:id="rId30"/>
    <p:sldId id="561" r:id="rId31"/>
    <p:sldId id="562" r:id="rId32"/>
    <p:sldId id="524" r:id="rId33"/>
    <p:sldId id="563"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6"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R Specialist" initials="HS" lastIdx="2" clrIdx="0">
    <p:extLst>
      <p:ext uri="{19B8F6BF-5375-455C-9EA6-DF929625EA0E}">
        <p15:presenceInfo xmlns="" xmlns:p15="http://schemas.microsoft.com/office/powerpoint/2012/main" userId="HR Specialis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3D29"/>
    <a:srgbClr val="F9C8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21386" autoAdjust="0"/>
    <p:restoredTop sz="94434" autoAdjust="0"/>
  </p:normalViewPr>
  <p:slideViewPr>
    <p:cSldViewPr snapToGrid="0">
      <p:cViewPr>
        <p:scale>
          <a:sx n="75" d="100"/>
          <a:sy n="75" d="100"/>
        </p:scale>
        <p:origin x="-72" y="-42"/>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103629" tIns="51814" rIns="103629" bIns="51814" rtlCol="0"/>
          <a:lstStyle>
            <a:lvl1pPr algn="l">
              <a:defRPr sz="14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103629" tIns="51814" rIns="103629" bIns="51814" rtlCol="0"/>
          <a:lstStyle>
            <a:lvl1pPr algn="r">
              <a:defRPr sz="1400"/>
            </a:lvl1pPr>
          </a:lstStyle>
          <a:p>
            <a:fld id="{A1D8196E-9DF5-48D0-9A11-92A56F3F7679}" type="datetimeFigureOut">
              <a:rPr lang="en-US" smtClean="0"/>
              <a:pPr/>
              <a:t>5/14/2022</a:t>
            </a:fld>
            <a:endParaRPr lang="en-US"/>
          </a:p>
        </p:txBody>
      </p:sp>
      <p:sp>
        <p:nvSpPr>
          <p:cNvPr id="4" name="Footer Placeholder 3"/>
          <p:cNvSpPr>
            <a:spLocks noGrp="1"/>
          </p:cNvSpPr>
          <p:nvPr>
            <p:ph type="ftr" sz="quarter" idx="2"/>
          </p:nvPr>
        </p:nvSpPr>
        <p:spPr>
          <a:xfrm>
            <a:off x="0" y="8829967"/>
            <a:ext cx="3037840" cy="466434"/>
          </a:xfrm>
          <a:prstGeom prst="rect">
            <a:avLst/>
          </a:prstGeom>
        </p:spPr>
        <p:txBody>
          <a:bodyPr vert="horz" lIns="103629" tIns="51814" rIns="103629" bIns="51814" rtlCol="0" anchor="b"/>
          <a:lstStyle>
            <a:lvl1pPr algn="l">
              <a:defRPr sz="1400"/>
            </a:lvl1pPr>
          </a:lstStyle>
          <a:p>
            <a:endParaRPr lang="en-US"/>
          </a:p>
        </p:txBody>
      </p:sp>
      <p:sp>
        <p:nvSpPr>
          <p:cNvPr id="5" name="Slide Number Placeholder 4"/>
          <p:cNvSpPr>
            <a:spLocks noGrp="1"/>
          </p:cNvSpPr>
          <p:nvPr>
            <p:ph type="sldNum" sz="quarter" idx="3"/>
          </p:nvPr>
        </p:nvSpPr>
        <p:spPr>
          <a:xfrm>
            <a:off x="3970938" y="8829967"/>
            <a:ext cx="3037840" cy="466434"/>
          </a:xfrm>
          <a:prstGeom prst="rect">
            <a:avLst/>
          </a:prstGeom>
        </p:spPr>
        <p:txBody>
          <a:bodyPr vert="horz" lIns="103629" tIns="51814" rIns="103629" bIns="51814" rtlCol="0" anchor="b"/>
          <a:lstStyle>
            <a:lvl1pPr algn="r">
              <a:defRPr sz="1400"/>
            </a:lvl1pPr>
          </a:lstStyle>
          <a:p>
            <a:fld id="{8B3AB683-A96B-4D06-9C17-0BA474967A1E}" type="slidenum">
              <a:rPr lang="en-US" smtClean="0"/>
              <a:pPr/>
              <a:t>‹#›</a:t>
            </a:fld>
            <a:endParaRPr lang="en-US"/>
          </a:p>
        </p:txBody>
      </p:sp>
    </p:spTree>
    <p:extLst>
      <p:ext uri="{BB962C8B-B14F-4D97-AF65-F5344CB8AC3E}">
        <p14:creationId xmlns:p14="http://schemas.microsoft.com/office/powerpoint/2010/main" val="7977243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103629" tIns="51814" rIns="103629" bIns="51814" rtlCol="0"/>
          <a:lstStyle>
            <a:lvl1pPr algn="l">
              <a:defRPr sz="14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103629" tIns="51814" rIns="103629" bIns="51814" rtlCol="0"/>
          <a:lstStyle>
            <a:lvl1pPr algn="r">
              <a:defRPr sz="1400"/>
            </a:lvl1pPr>
          </a:lstStyle>
          <a:p>
            <a:fld id="{D1709EDE-8D71-4865-8064-A816E0791123}" type="datetimeFigureOut">
              <a:rPr lang="en-US" smtClean="0"/>
              <a:pPr/>
              <a:t>5/14/2022</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103629" tIns="51814" rIns="103629" bIns="51814"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103629" tIns="51814" rIns="103629" bIns="518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4"/>
          </a:xfrm>
          <a:prstGeom prst="rect">
            <a:avLst/>
          </a:prstGeom>
        </p:spPr>
        <p:txBody>
          <a:bodyPr vert="horz" lIns="103629" tIns="51814" rIns="103629" bIns="51814" rtlCol="0" anchor="b"/>
          <a:lstStyle>
            <a:lvl1pPr algn="l">
              <a:defRPr sz="1400"/>
            </a:lvl1pPr>
          </a:lstStyle>
          <a:p>
            <a:endParaRPr lang="en-US"/>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103629" tIns="51814" rIns="103629" bIns="51814" rtlCol="0" anchor="b"/>
          <a:lstStyle>
            <a:lvl1pPr algn="r">
              <a:defRPr sz="1400"/>
            </a:lvl1pPr>
          </a:lstStyle>
          <a:p>
            <a:fld id="{87890D01-9468-41DD-8EC3-AB5F558520EC}" type="slidenum">
              <a:rPr lang="en-US" smtClean="0"/>
              <a:pPr/>
              <a:t>‹#›</a:t>
            </a:fld>
            <a:endParaRPr lang="en-US"/>
          </a:p>
        </p:txBody>
      </p:sp>
    </p:spTree>
    <p:extLst>
      <p:ext uri="{BB962C8B-B14F-4D97-AF65-F5344CB8AC3E}">
        <p14:creationId xmlns:p14="http://schemas.microsoft.com/office/powerpoint/2010/main" val="4065878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90D01-9468-41DD-8EC3-AB5F558520EC}" type="slidenum">
              <a:rPr lang="en-US" smtClean="0"/>
              <a:pPr/>
              <a:t>1</a:t>
            </a:fld>
            <a:endParaRPr lang="en-US" dirty="0"/>
          </a:p>
        </p:txBody>
      </p:sp>
    </p:spTree>
    <p:extLst>
      <p:ext uri="{BB962C8B-B14F-4D97-AF65-F5344CB8AC3E}">
        <p14:creationId xmlns:p14="http://schemas.microsoft.com/office/powerpoint/2010/main" val="3209746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841947-28C3-40AC-8AA4-6A9C8F885608}"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1826957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C0EF34-1F0D-4052-B170-EAD8B0D6BCB8}"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323625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AE5363-BDD9-4747-B434-45B23FC180DB}"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18485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CD23D1-6F67-4FF6-8C84-E348667A9A17}"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172371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ADFCE8-379D-474B-B8AB-03FF92F8CCB0}" type="datetime1">
              <a:rPr lang="en-US" smtClean="0"/>
              <a:pPr/>
              <a:t>5/14/2022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2660636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A1C44A-8E47-47CC-87C5-62B3C9F23D5A}" type="datetime1">
              <a:rPr lang="en-US" smtClean="0"/>
              <a:pPr/>
              <a:t>5/14/2022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564601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55275-05C3-49A1-BC85-5E3F4E45EAF7}" type="datetime1">
              <a:rPr lang="en-US" smtClean="0"/>
              <a:pPr/>
              <a:t>5/14/2022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230829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99CE8D-8BE4-46C1-A8F9-25DACB3E7482}"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4202476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FABBFA-3E03-44CD-BA45-56D854969FC6}"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3911197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FF78AF-7F2C-48EE-98A7-05787C2AE4D6}"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26505611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FF78AF-7F2C-48EE-98A7-05787C2AE4D6}"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0F2939D-C1EC-4019-86E9-E7302B86CAB7}"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947127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FF78AF-7F2C-48EE-98A7-05787C2AE4D6}"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165764477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FF78AF-7F2C-48EE-98A7-05787C2AE4D6}"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0F2939D-C1EC-4019-86E9-E7302B86CAB7}"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4443649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FF78AF-7F2C-48EE-98A7-05787C2AE4D6}" type="datetime1">
              <a:rPr lang="en-US" smtClean="0"/>
              <a:pPr/>
              <a:t>5/14/2022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236359717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6F0779-8A52-4131-9C1E-3EC38EF80881}"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4260258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4C9340-8685-4F71-9878-186E2F54448F}" type="datetime1">
              <a:rPr lang="en-US" smtClean="0"/>
              <a:pPr/>
              <a:t>5/14/2022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0F2939D-C1EC-4019-86E9-E7302B86CAB7}" type="slidenum">
              <a:rPr lang="en-US" smtClean="0"/>
              <a:pPr/>
              <a:t>‹#›</a:t>
            </a:fld>
            <a:endParaRPr lang="en-US"/>
          </a:p>
        </p:txBody>
      </p:sp>
    </p:spTree>
    <p:extLst>
      <p:ext uri="{BB962C8B-B14F-4D97-AF65-F5344CB8AC3E}">
        <p14:creationId xmlns:p14="http://schemas.microsoft.com/office/powerpoint/2010/main" val="1445824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EFF78AF-7F2C-48EE-98A7-05787C2AE4D6}" type="datetime1">
              <a:rPr lang="en-US" smtClean="0"/>
              <a:pPr/>
              <a:t>5/14/2022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0F2939D-C1EC-4019-86E9-E7302B86CAB7}" type="slidenum">
              <a:rPr lang="en-US" smtClean="0"/>
              <a:pPr/>
              <a:t>‹#›</a:t>
            </a:fld>
            <a:endParaRPr lang="en-US"/>
          </a:p>
        </p:txBody>
      </p:sp>
    </p:spTree>
    <p:extLst>
      <p:ext uri="{BB962C8B-B14F-4D97-AF65-F5344CB8AC3E}">
        <p14:creationId xmlns:p14="http://schemas.microsoft.com/office/powerpoint/2010/main" val="14946885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8147" y="1513623"/>
            <a:ext cx="9780488" cy="4590396"/>
          </a:xfrm>
        </p:spPr>
        <p:txBody>
          <a:bodyPr>
            <a:normAutofit/>
          </a:bodyPr>
          <a:lstStyle/>
          <a:p>
            <a:pPr algn="ctr"/>
            <a:r>
              <a:rPr lang="en-US" sz="4000" b="1" u="sng" dirty="0">
                <a:solidFill>
                  <a:srgbClr val="002060"/>
                </a:solidFill>
                <a:latin typeface="Scotsdale" pitchFamily="2" charset="0"/>
              </a:rPr>
              <a:t>A DISCOURSE ON CROSS VERSION FIRS</a:t>
            </a:r>
          </a:p>
          <a:p>
            <a:pPr algn="ctr"/>
            <a:endParaRPr lang="en-US" sz="2800" dirty="0" smtClean="0">
              <a:solidFill>
                <a:srgbClr val="002060"/>
              </a:solidFill>
              <a:latin typeface="Arial Narrow" panose="020B0606020202030204" pitchFamily="34" charset="0"/>
            </a:endParaRPr>
          </a:p>
          <a:p>
            <a:pPr algn="ctr"/>
            <a:endParaRPr lang="en-US" sz="2800" dirty="0" smtClean="0">
              <a:solidFill>
                <a:srgbClr val="002060"/>
              </a:solidFill>
              <a:latin typeface="Arial Narrow" panose="020B0606020202030204" pitchFamily="34" charset="0"/>
            </a:endParaRPr>
          </a:p>
          <a:p>
            <a:pPr algn="ctr"/>
            <a:r>
              <a:rPr lang="en-US" sz="2000" b="1" dirty="0">
                <a:solidFill>
                  <a:srgbClr val="002060"/>
                </a:solidFill>
                <a:latin typeface="Arial Narrow" panose="020B0606020202030204" pitchFamily="34" charset="0"/>
              </a:rPr>
              <a:t>	</a:t>
            </a:r>
            <a:r>
              <a:rPr lang="en-US" sz="2000" b="1" dirty="0" smtClean="0">
                <a:solidFill>
                  <a:srgbClr val="002060"/>
                </a:solidFill>
                <a:latin typeface="Arial Narrow" panose="020B0606020202030204" pitchFamily="34" charset="0"/>
              </a:rPr>
              <a:t>								</a:t>
            </a:r>
          </a:p>
          <a:p>
            <a:pPr algn="ctr">
              <a:spcBef>
                <a:spcPts val="600"/>
              </a:spcBef>
            </a:pPr>
            <a:r>
              <a:rPr lang="en-US" sz="2000" b="1" dirty="0">
                <a:latin typeface="Arial Narrow" panose="020B0606020202030204" pitchFamily="34" charset="0"/>
              </a:rPr>
              <a:t>	</a:t>
            </a:r>
            <a:r>
              <a:rPr lang="en-US" sz="2000" b="1" dirty="0" smtClean="0">
                <a:latin typeface="Arial Narrow" panose="020B0606020202030204" pitchFamily="34" charset="0"/>
              </a:rPr>
              <a:t>											 </a:t>
            </a:r>
            <a:r>
              <a:rPr lang="en-US" sz="2000" b="1" dirty="0" smtClean="0">
                <a:solidFill>
                  <a:srgbClr val="002060"/>
                </a:solidFill>
                <a:latin typeface="Arial Narrow" panose="020B0606020202030204" pitchFamily="34" charset="0"/>
              </a:rPr>
              <a:t>By </a:t>
            </a:r>
          </a:p>
          <a:p>
            <a:pPr algn="ctr">
              <a:spcBef>
                <a:spcPts val="600"/>
              </a:spcBef>
            </a:pPr>
            <a:r>
              <a:rPr lang="en-US" sz="2000" b="1" dirty="0" smtClean="0">
                <a:solidFill>
                  <a:srgbClr val="002060"/>
                </a:solidFill>
                <a:latin typeface="Arial Narrow" panose="020B0606020202030204" pitchFamily="34" charset="0"/>
              </a:rPr>
              <a:t>												Zia ur Rehman</a:t>
            </a:r>
          </a:p>
          <a:p>
            <a:pPr algn="ctr">
              <a:spcBef>
                <a:spcPts val="600"/>
              </a:spcBef>
            </a:pPr>
            <a:r>
              <a:rPr lang="en-US" sz="2000" b="1" dirty="0" smtClean="0">
                <a:solidFill>
                  <a:srgbClr val="002060"/>
                </a:solidFill>
                <a:latin typeface="Arial Narrow" panose="020B0606020202030204" pitchFamily="34" charset="0"/>
              </a:rPr>
              <a:t>                                                                                                       District &amp; Sessions Judge </a:t>
            </a:r>
            <a:br>
              <a:rPr lang="en-US" sz="2000" b="1" dirty="0" smtClean="0">
                <a:solidFill>
                  <a:srgbClr val="002060"/>
                </a:solidFill>
                <a:latin typeface="Arial Narrow" panose="020B0606020202030204" pitchFamily="34" charset="0"/>
              </a:rPr>
            </a:br>
            <a:r>
              <a:rPr lang="en-US" sz="2000" b="1" dirty="0" smtClean="0">
                <a:solidFill>
                  <a:srgbClr val="002060"/>
                </a:solidFill>
                <a:latin typeface="Arial Narrow" panose="020B0606020202030204" pitchFamily="34" charset="0"/>
              </a:rPr>
              <a:t>													Mansehra</a:t>
            </a:r>
            <a:br>
              <a:rPr lang="en-US" sz="2000" b="1" dirty="0" smtClean="0">
                <a:solidFill>
                  <a:srgbClr val="002060"/>
                </a:solidFill>
                <a:latin typeface="Arial Narrow" panose="020B0606020202030204" pitchFamily="34" charset="0"/>
              </a:rPr>
            </a:br>
            <a:r>
              <a:rPr lang="en-US" sz="2000" b="1" dirty="0" smtClean="0">
                <a:solidFill>
                  <a:srgbClr val="002060"/>
                </a:solidFill>
                <a:latin typeface="Arial Narrow" panose="020B0606020202030204" pitchFamily="34" charset="0"/>
              </a:rPr>
              <a:t>													</a:t>
            </a:r>
          </a:p>
          <a:p>
            <a:pPr algn="ctr"/>
            <a:endParaRPr lang="en-US" sz="2000" b="1" dirty="0" smtClean="0">
              <a:latin typeface="Arial Narrow" panose="020B0606020202030204" pitchFamily="34" charset="0"/>
            </a:endParaRPr>
          </a:p>
          <a:p>
            <a:pPr algn="ctr"/>
            <a:endParaRPr lang="en-US" sz="2000" b="1" dirty="0" smtClean="0">
              <a:latin typeface="Arial Narrow" panose="020B0606020202030204" pitchFamily="34" charset="0"/>
            </a:endParaRPr>
          </a:p>
          <a:p>
            <a:pPr algn="ctr"/>
            <a:endParaRPr lang="en-US" sz="2000" b="1" dirty="0">
              <a:latin typeface="Arial Narrow" panose="020B0606020202030204" pitchFamily="34" charset="0"/>
            </a:endParaRPr>
          </a:p>
        </p:txBody>
      </p:sp>
      <p:sp>
        <p:nvSpPr>
          <p:cNvPr id="7" name="Slide Number Placeholder 6"/>
          <p:cNvSpPr>
            <a:spLocks noGrp="1"/>
          </p:cNvSpPr>
          <p:nvPr>
            <p:ph type="sldNum" sz="quarter" idx="12"/>
          </p:nvPr>
        </p:nvSpPr>
        <p:spPr/>
        <p:txBody>
          <a:bodyPr/>
          <a:lstStyle/>
          <a:p>
            <a:fld id="{E0F2939D-C1EC-4019-86E9-E7302B86CAB7}" type="slidenum">
              <a:rPr lang="en-US" smtClean="0"/>
              <a:pPr/>
              <a:t>1</a:t>
            </a:fld>
            <a:endParaRPr lang="en-US" dirty="0"/>
          </a:p>
        </p:txBody>
      </p:sp>
    </p:spTree>
    <p:extLst>
      <p:ext uri="{BB962C8B-B14F-4D97-AF65-F5344CB8AC3E}">
        <p14:creationId xmlns:p14="http://schemas.microsoft.com/office/powerpoint/2010/main" val="1604694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2</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1056907" y="1241987"/>
            <a:ext cx="10786200" cy="4746690"/>
          </a:xfrm>
        </p:spPr>
        <p:txBody>
          <a:bodyPr>
            <a:normAutofit/>
          </a:bodyPr>
          <a:lstStyle/>
          <a:p>
            <a:pPr marL="0" indent="0">
              <a:buNone/>
            </a:pPr>
            <a:r>
              <a:rPr lang="en-US" sz="2800" b="1" dirty="0" smtClean="0">
                <a:solidFill>
                  <a:srgbClr val="C00000"/>
                </a:solidFill>
                <a:latin typeface="Segoe Script" panose="030B0504020000000003" pitchFamily="66" charset="0"/>
              </a:rPr>
              <a:t>	</a:t>
            </a:r>
            <a:r>
              <a:rPr lang="en-US" sz="3600" b="1" u="sng" dirty="0" smtClean="0">
                <a:solidFill>
                  <a:srgbClr val="002060"/>
                </a:solidFill>
                <a:latin typeface="Segoe Script" panose="030B0504020000000003" pitchFamily="66" charset="0"/>
              </a:rPr>
              <a:t>Objectives of the Session:</a:t>
            </a:r>
          </a:p>
          <a:p>
            <a:pPr>
              <a:buFont typeface="Arial" panose="020B0604020202020204" pitchFamily="34" charset="0"/>
              <a:buChar char="•"/>
            </a:pPr>
            <a:r>
              <a:rPr lang="en-US" sz="2400" dirty="0" smtClean="0">
                <a:solidFill>
                  <a:schemeClr val="tx1"/>
                </a:solidFill>
              </a:rPr>
              <a:t>To apprise the Participants about;</a:t>
            </a:r>
          </a:p>
          <a:p>
            <a:pPr lvl="2">
              <a:buFont typeface="Wingdings" panose="05000000000000000000" pitchFamily="2" charset="2"/>
              <a:buChar char="q"/>
            </a:pPr>
            <a:r>
              <a:rPr lang="en-US" sz="2800" dirty="0" smtClean="0">
                <a:solidFill>
                  <a:schemeClr val="tx1"/>
                </a:solidFill>
              </a:rPr>
              <a:t> </a:t>
            </a:r>
            <a:r>
              <a:rPr lang="en-US" sz="2400" dirty="0" smtClean="0">
                <a:solidFill>
                  <a:schemeClr val="tx1"/>
                </a:solidFill>
              </a:rPr>
              <a:t>Multiple or cross version First Information Reports (FIRs)</a:t>
            </a:r>
          </a:p>
          <a:p>
            <a:pPr lvl="2">
              <a:buFont typeface="Wingdings" panose="05000000000000000000" pitchFamily="2" charset="2"/>
              <a:buChar char="q"/>
            </a:pPr>
            <a:r>
              <a:rPr lang="en-US" sz="2400" dirty="0" smtClean="0">
                <a:solidFill>
                  <a:schemeClr val="tx1"/>
                </a:solidFill>
              </a:rPr>
              <a:t> Evolution of the Law regarding the subject.  </a:t>
            </a:r>
          </a:p>
          <a:p>
            <a:pPr lvl="2">
              <a:buFont typeface="Wingdings" panose="05000000000000000000" pitchFamily="2" charset="2"/>
              <a:buChar char="q"/>
            </a:pPr>
            <a:r>
              <a:rPr lang="en-US" sz="2400" dirty="0" smtClean="0">
                <a:solidFill>
                  <a:schemeClr val="tx1"/>
                </a:solidFill>
              </a:rPr>
              <a:t>Analysis of </a:t>
            </a:r>
            <a:r>
              <a:rPr lang="en-US" sz="2400" dirty="0" err="1" smtClean="0">
                <a:solidFill>
                  <a:schemeClr val="tx1"/>
                </a:solidFill>
              </a:rPr>
              <a:t>Sughran</a:t>
            </a:r>
            <a:r>
              <a:rPr lang="en-US" sz="2400" dirty="0" smtClean="0">
                <a:solidFill>
                  <a:schemeClr val="tx1"/>
                </a:solidFill>
              </a:rPr>
              <a:t> </a:t>
            </a:r>
            <a:r>
              <a:rPr lang="en-US" sz="2400" dirty="0" err="1" smtClean="0">
                <a:solidFill>
                  <a:schemeClr val="tx1"/>
                </a:solidFill>
              </a:rPr>
              <a:t>Bibi</a:t>
            </a:r>
            <a:r>
              <a:rPr lang="en-US" sz="2400" dirty="0" smtClean="0">
                <a:solidFill>
                  <a:schemeClr val="tx1"/>
                </a:solidFill>
              </a:rPr>
              <a:t> case</a:t>
            </a:r>
          </a:p>
          <a:p>
            <a:pPr lvl="2">
              <a:buFont typeface="Wingdings" panose="05000000000000000000" pitchFamily="2" charset="2"/>
              <a:buChar char="q"/>
            </a:pPr>
            <a:r>
              <a:rPr lang="en-US" sz="2400" dirty="0">
                <a:solidFill>
                  <a:schemeClr val="tx1"/>
                </a:solidFill>
              </a:rPr>
              <a:t> </a:t>
            </a:r>
            <a:r>
              <a:rPr lang="en-US" sz="2400" dirty="0" smtClean="0">
                <a:solidFill>
                  <a:schemeClr val="tx1"/>
                </a:solidFill>
              </a:rPr>
              <a:t>Issues and challenges pertaining to current practice of multiple </a:t>
            </a:r>
            <a:r>
              <a:rPr lang="en-US" sz="2400" dirty="0" err="1" smtClean="0">
                <a:solidFill>
                  <a:schemeClr val="tx1"/>
                </a:solidFill>
              </a:rPr>
              <a:t>challans</a:t>
            </a:r>
            <a:r>
              <a:rPr lang="en-US" sz="2400" dirty="0" smtClean="0">
                <a:solidFill>
                  <a:schemeClr val="tx1"/>
                </a:solidFill>
              </a:rPr>
              <a:t>/final reports </a:t>
            </a:r>
          </a:p>
          <a:p>
            <a:pPr lvl="2">
              <a:buFont typeface="Wingdings" panose="05000000000000000000" pitchFamily="2" charset="2"/>
              <a:buChar char="q"/>
            </a:pPr>
            <a:r>
              <a:rPr lang="en-US" sz="2400" dirty="0">
                <a:solidFill>
                  <a:schemeClr val="tx1"/>
                </a:solidFill>
              </a:rPr>
              <a:t> </a:t>
            </a:r>
            <a:r>
              <a:rPr lang="en-US" sz="2400" dirty="0" smtClean="0">
                <a:solidFill>
                  <a:schemeClr val="tx1"/>
                </a:solidFill>
              </a:rPr>
              <a:t>Workable solutions and way forward</a:t>
            </a:r>
          </a:p>
        </p:txBody>
      </p:sp>
    </p:spTree>
    <p:extLst>
      <p:ext uri="{BB962C8B-B14F-4D97-AF65-F5344CB8AC3E}">
        <p14:creationId xmlns:p14="http://schemas.microsoft.com/office/powerpoint/2010/main" val="31348327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3</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4"/>
          <p:cNvSpPr>
            <a:spLocks noGrp="1"/>
          </p:cNvSpPr>
          <p:nvPr>
            <p:ph idx="1"/>
          </p:nvPr>
        </p:nvSpPr>
        <p:spPr>
          <a:xfrm>
            <a:off x="1112434" y="1236374"/>
            <a:ext cx="10285369" cy="5137591"/>
          </a:xfrm>
        </p:spPr>
        <p:txBody>
          <a:bodyPr>
            <a:normAutofit/>
          </a:bodyPr>
          <a:lstStyle/>
          <a:p>
            <a:pPr marL="0" indent="0">
              <a:buNone/>
            </a:pPr>
            <a:r>
              <a:rPr lang="en-US" sz="3500" b="1" u="sng" dirty="0" smtClean="0">
                <a:solidFill>
                  <a:srgbClr val="002060"/>
                </a:solidFill>
                <a:latin typeface="Segoe Script" panose="030B0504020000000003" pitchFamily="66" charset="0"/>
              </a:rPr>
              <a:t>OUTCOMES</a:t>
            </a:r>
            <a:r>
              <a:rPr lang="en-US" sz="3500" b="1" u="sng" dirty="0">
                <a:solidFill>
                  <a:srgbClr val="002060"/>
                </a:solidFill>
                <a:latin typeface="Segoe Script" panose="030B0504020000000003" pitchFamily="66" charset="0"/>
              </a:rPr>
              <a:t>.</a:t>
            </a:r>
          </a:p>
          <a:p>
            <a:r>
              <a:rPr lang="en-US" dirty="0" smtClean="0"/>
              <a:t> </a:t>
            </a:r>
            <a:r>
              <a:rPr lang="en-US" sz="2800" b="1" dirty="0" smtClean="0"/>
              <a:t>At the end of the session the participants would be expected to;</a:t>
            </a:r>
          </a:p>
          <a:p>
            <a:pPr lvl="1">
              <a:buFont typeface="Wingdings" pitchFamily="2" charset="2"/>
              <a:buChar char="v"/>
            </a:pPr>
            <a:r>
              <a:rPr lang="en-US" sz="2400" dirty="0">
                <a:solidFill>
                  <a:schemeClr val="tx1"/>
                </a:solidFill>
              </a:rPr>
              <a:t>Have better understanding  of  the issue </a:t>
            </a:r>
          </a:p>
          <a:p>
            <a:pPr lvl="1">
              <a:buFont typeface="Wingdings" pitchFamily="2" charset="2"/>
              <a:buChar char="v"/>
            </a:pPr>
            <a:r>
              <a:rPr lang="en-US" sz="2400" dirty="0">
                <a:solidFill>
                  <a:schemeClr val="tx1"/>
                </a:solidFill>
              </a:rPr>
              <a:t>Comprehend legal dynamics of cross version cases </a:t>
            </a:r>
          </a:p>
          <a:p>
            <a:pPr lvl="1">
              <a:buFont typeface="Wingdings" pitchFamily="2" charset="2"/>
              <a:buChar char="v"/>
            </a:pPr>
            <a:r>
              <a:rPr lang="en-US" sz="2400" dirty="0">
                <a:solidFill>
                  <a:schemeClr val="tx1"/>
                </a:solidFill>
              </a:rPr>
              <a:t>Play an effective role, in their respective domains, in proper application of the law </a:t>
            </a:r>
          </a:p>
          <a:p>
            <a:pPr lvl="1">
              <a:buFont typeface="Wingdings" pitchFamily="2" charset="2"/>
              <a:buChar char="v"/>
            </a:pPr>
            <a:r>
              <a:rPr lang="en-US" sz="2400" dirty="0">
                <a:solidFill>
                  <a:schemeClr val="tx1"/>
                </a:solidFill>
              </a:rPr>
              <a:t>Develop consensus in promoting uniform practice </a:t>
            </a:r>
          </a:p>
          <a:p>
            <a:pPr lvl="1">
              <a:buFont typeface="Wingdings" pitchFamily="2" charset="2"/>
              <a:buChar char="v"/>
            </a:pPr>
            <a:r>
              <a:rPr lang="en-US" sz="2400" dirty="0">
                <a:solidFill>
                  <a:schemeClr val="tx1"/>
                </a:solidFill>
              </a:rPr>
              <a:t>Improve collaboration with other stake holders of Criminal Justice System</a:t>
            </a:r>
          </a:p>
          <a:p>
            <a:pPr marL="457200" lvl="1" indent="0">
              <a:buNone/>
            </a:pPr>
            <a:endParaRPr lang="en-US" dirty="0" smtClean="0"/>
          </a:p>
          <a:p>
            <a:pPr lvl="1">
              <a:buFont typeface="Wingdings" pitchFamily="2" charset="2"/>
              <a:buChar char="v"/>
            </a:pPr>
            <a:endParaRPr lang="en-US" dirty="0" smtClean="0"/>
          </a:p>
          <a:p>
            <a:pPr lvl="1">
              <a:buFont typeface="Wingdings" pitchFamily="2" charset="2"/>
              <a:buChar char="v"/>
            </a:pPr>
            <a:endParaRPr lang="en-US" dirty="0"/>
          </a:p>
        </p:txBody>
      </p:sp>
    </p:spTree>
    <p:extLst>
      <p:ext uri="{BB962C8B-B14F-4D97-AF65-F5344CB8AC3E}">
        <p14:creationId xmlns:p14="http://schemas.microsoft.com/office/powerpoint/2010/main" val="3134832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4</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955234" y="1275005"/>
            <a:ext cx="10786200" cy="4338843"/>
          </a:xfrm>
        </p:spPr>
        <p:txBody>
          <a:bodyPr>
            <a:normAutofit/>
          </a:bodyPr>
          <a:lstStyle/>
          <a:p>
            <a:pPr marL="0" indent="0" algn="ctr">
              <a:buNone/>
            </a:pPr>
            <a:endParaRPr lang="en-US" sz="2800" b="1" dirty="0">
              <a:solidFill>
                <a:srgbClr val="C00000"/>
              </a:solidFill>
              <a:latin typeface="Segoe Script" panose="030B0504020000000003" pitchFamily="66" charset="0"/>
            </a:endParaRPr>
          </a:p>
          <a:p>
            <a:pPr marL="0" indent="0" algn="ctr">
              <a:buNone/>
            </a:pPr>
            <a:endParaRPr lang="en-US" sz="2800" b="1" dirty="0" smtClean="0">
              <a:solidFill>
                <a:srgbClr val="C00000"/>
              </a:solidFill>
              <a:latin typeface="Segoe Script" panose="030B0504020000000003" pitchFamily="66" charset="0"/>
            </a:endParaRPr>
          </a:p>
          <a:p>
            <a:pPr marL="0" indent="0">
              <a:buNone/>
            </a:pPr>
            <a:r>
              <a:rPr lang="en-US" sz="4000" b="1" u="sng" dirty="0" smtClean="0">
                <a:solidFill>
                  <a:srgbClr val="002060"/>
                </a:solidFill>
                <a:latin typeface="Segoe Script" panose="030B0504020000000003" pitchFamily="66" charset="0"/>
              </a:rPr>
              <a:t>Whether Our Criminal justice System is effective enough ? </a:t>
            </a:r>
            <a:endParaRPr lang="en-US" sz="4000" b="1" u="sng" dirty="0">
              <a:solidFill>
                <a:srgbClr val="002060"/>
              </a:solidFill>
              <a:latin typeface="Segoe Script" panose="030B0504020000000003" pitchFamily="66" charset="0"/>
            </a:endParaRPr>
          </a:p>
          <a:p>
            <a:pPr marL="0" indent="0" algn="ctr">
              <a:buNone/>
            </a:pPr>
            <a:r>
              <a:rPr lang="en-US" sz="4000" b="1" u="sng" dirty="0" smtClean="0">
                <a:solidFill>
                  <a:srgbClr val="002060"/>
                </a:solidFill>
                <a:latin typeface="Segoe Script" panose="030B0504020000000003" pitchFamily="66" charset="0"/>
              </a:rPr>
              <a:t>If NO, what could be the reasons?</a:t>
            </a:r>
            <a:endParaRPr lang="en-US" sz="4000" b="1" u="sng" dirty="0">
              <a:solidFill>
                <a:srgbClr val="002060"/>
              </a:solidFill>
              <a:latin typeface="Segoe Script" panose="030B0504020000000003" pitchFamily="66" charset="0"/>
            </a:endParaRPr>
          </a:p>
        </p:txBody>
      </p:sp>
    </p:spTree>
    <p:extLst>
      <p:ext uri="{BB962C8B-B14F-4D97-AF65-F5344CB8AC3E}">
        <p14:creationId xmlns:p14="http://schemas.microsoft.com/office/powerpoint/2010/main" val="2709629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5</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1011382" y="1025235"/>
            <a:ext cx="11109801" cy="5181601"/>
          </a:xfrm>
        </p:spPr>
        <p:txBody>
          <a:bodyPr>
            <a:normAutofit fontScale="62500" lnSpcReduction="20000"/>
          </a:bodyPr>
          <a:lstStyle/>
          <a:p>
            <a:pPr marL="0" indent="0">
              <a:buNone/>
            </a:pPr>
            <a:r>
              <a:rPr lang="en-US" sz="2400" b="1" dirty="0" smtClean="0">
                <a:solidFill>
                  <a:srgbClr val="C00000"/>
                </a:solidFill>
                <a:latin typeface="Segoe Script" panose="030B0504020000000003" pitchFamily="66" charset="0"/>
              </a:rPr>
              <a:t>	</a:t>
            </a:r>
            <a:r>
              <a:rPr lang="en-US" sz="3200" b="1" u="sng" dirty="0" smtClean="0">
                <a:solidFill>
                  <a:srgbClr val="002060"/>
                </a:solidFill>
                <a:latin typeface="Segoe Script" panose="030B0504020000000003" pitchFamily="66" charset="0"/>
              </a:rPr>
              <a:t>Statistical Analysis of Justice System of Pakistan</a:t>
            </a:r>
            <a:r>
              <a:rPr lang="en-US" sz="2800" b="1" u="sng" dirty="0" smtClean="0">
                <a:solidFill>
                  <a:srgbClr val="002060"/>
                </a:solidFill>
              </a:rPr>
              <a:t>:</a:t>
            </a:r>
            <a:endParaRPr lang="en-US" sz="2400" b="1" u="sng" dirty="0" smtClean="0">
              <a:solidFill>
                <a:srgbClr val="002060"/>
              </a:solidFill>
            </a:endParaRPr>
          </a:p>
          <a:p>
            <a:pPr>
              <a:buFont typeface="Arial" panose="020B0604020202020204" pitchFamily="34" charset="0"/>
              <a:buChar char="•"/>
            </a:pPr>
            <a:r>
              <a:rPr lang="en-US" sz="2400" dirty="0" smtClean="0">
                <a:solidFill>
                  <a:schemeClr val="tx1"/>
                </a:solidFill>
              </a:rPr>
              <a:t>Out of 113 countries Pakistan ended up at 105</a:t>
            </a:r>
          </a:p>
          <a:p>
            <a:pPr>
              <a:buFont typeface="Arial" panose="020B0604020202020204" pitchFamily="34" charset="0"/>
              <a:buChar char="•"/>
            </a:pPr>
            <a:r>
              <a:rPr lang="en-US" sz="2400" dirty="0" smtClean="0">
                <a:solidFill>
                  <a:schemeClr val="tx1"/>
                </a:solidFill>
              </a:rPr>
              <a:t>In regional terms we are the second last, only above Afghanistan </a:t>
            </a:r>
          </a:p>
          <a:p>
            <a:pPr>
              <a:buFont typeface="Arial" panose="020B0604020202020204" pitchFamily="34" charset="0"/>
              <a:buChar char="•"/>
            </a:pPr>
            <a:r>
              <a:rPr lang="en-US" sz="2400" dirty="0" smtClean="0">
                <a:solidFill>
                  <a:schemeClr val="tx1"/>
                </a:solidFill>
              </a:rPr>
              <a:t>In the category of Order and security,  at the bottom at 113. </a:t>
            </a:r>
          </a:p>
          <a:p>
            <a:pPr>
              <a:buFont typeface="Arial" panose="020B0604020202020204" pitchFamily="34" charset="0"/>
              <a:buChar char="•"/>
            </a:pPr>
            <a:r>
              <a:rPr lang="en-US" sz="2400" dirty="0" smtClean="0">
                <a:solidFill>
                  <a:schemeClr val="tx1"/>
                </a:solidFill>
              </a:rPr>
              <a:t>Civil Justice - at  107</a:t>
            </a:r>
          </a:p>
          <a:p>
            <a:pPr>
              <a:buFont typeface="Arial" panose="020B0604020202020204" pitchFamily="34" charset="0"/>
              <a:buChar char="•"/>
            </a:pPr>
            <a:r>
              <a:rPr lang="en-US" sz="2400" dirty="0" smtClean="0">
                <a:solidFill>
                  <a:schemeClr val="tx1"/>
                </a:solidFill>
              </a:rPr>
              <a:t>In criminal Justice ranking  - 81   </a:t>
            </a:r>
          </a:p>
          <a:p>
            <a:pPr>
              <a:buFont typeface="Arial" panose="020B0604020202020204" pitchFamily="34" charset="0"/>
              <a:buChar char="•"/>
            </a:pPr>
            <a:endParaRPr lang="en-US" sz="600" dirty="0" smtClean="0">
              <a:solidFill>
                <a:schemeClr val="tx1"/>
              </a:solidFill>
            </a:endParaRPr>
          </a:p>
          <a:p>
            <a:pPr>
              <a:buFont typeface="Arial" panose="020B0604020202020204" pitchFamily="34" charset="0"/>
              <a:buChar char="•"/>
            </a:pPr>
            <a:r>
              <a:rPr lang="en-US" sz="2400" dirty="0" smtClean="0">
                <a:solidFill>
                  <a:schemeClr val="tx1"/>
                </a:solidFill>
              </a:rPr>
              <a:t>Conviction rate in Pakistan . 	11.66 %</a:t>
            </a:r>
          </a:p>
          <a:p>
            <a:pPr>
              <a:buFont typeface="Arial" panose="020B0604020202020204" pitchFamily="34" charset="0"/>
              <a:buChar char="•"/>
            </a:pPr>
            <a:r>
              <a:rPr lang="en-US" sz="2400" dirty="0" smtClean="0">
                <a:solidFill>
                  <a:schemeClr val="tx1"/>
                </a:solidFill>
              </a:rPr>
              <a:t>Conviction rate in India.        	46 %</a:t>
            </a:r>
          </a:p>
          <a:p>
            <a:pPr>
              <a:buFont typeface="Arial" panose="020B0604020202020204" pitchFamily="34" charset="0"/>
              <a:buChar char="•"/>
            </a:pPr>
            <a:r>
              <a:rPr lang="en-US" sz="2400" dirty="0" smtClean="0">
                <a:solidFill>
                  <a:schemeClr val="tx1"/>
                </a:solidFill>
              </a:rPr>
              <a:t>Conviction rate in Israel.	   	93%</a:t>
            </a:r>
          </a:p>
          <a:p>
            <a:pPr>
              <a:buFont typeface="Arial" panose="020B0604020202020204" pitchFamily="34" charset="0"/>
              <a:buChar char="•"/>
            </a:pPr>
            <a:r>
              <a:rPr lang="en-US" sz="2400" dirty="0" smtClean="0">
                <a:solidFill>
                  <a:schemeClr val="tx1"/>
                </a:solidFill>
              </a:rPr>
              <a:t>Conviction rate in Japan		99.3 %</a:t>
            </a:r>
          </a:p>
          <a:p>
            <a:pPr>
              <a:buFont typeface="Arial" panose="020B0604020202020204" pitchFamily="34" charset="0"/>
              <a:buChar char="•"/>
            </a:pPr>
            <a:r>
              <a:rPr lang="en-US" sz="2400" dirty="0" smtClean="0">
                <a:solidFill>
                  <a:schemeClr val="tx1"/>
                </a:solidFill>
              </a:rPr>
              <a:t>Conviction rate in U.K.		 84%</a:t>
            </a:r>
          </a:p>
          <a:p>
            <a:pPr>
              <a:buFont typeface="Arial" panose="020B0604020202020204" pitchFamily="34" charset="0"/>
              <a:buChar char="•"/>
            </a:pPr>
            <a:r>
              <a:rPr lang="en-US" sz="2400" dirty="0" smtClean="0">
                <a:solidFill>
                  <a:schemeClr val="tx1"/>
                </a:solidFill>
              </a:rPr>
              <a:t>Conviction rate in U.S.A.		85%	</a:t>
            </a:r>
          </a:p>
          <a:p>
            <a:pPr>
              <a:buFont typeface="Arial" panose="020B0604020202020204" pitchFamily="34" charset="0"/>
              <a:buChar char="•"/>
            </a:pPr>
            <a:r>
              <a:rPr lang="en-US" sz="2400" dirty="0" smtClean="0">
                <a:solidFill>
                  <a:schemeClr val="tx1"/>
                </a:solidFill>
              </a:rPr>
              <a:t>Conviction rate in Australia	85%			</a:t>
            </a:r>
          </a:p>
          <a:p>
            <a:pPr>
              <a:buFont typeface="Arial" panose="020B0604020202020204" pitchFamily="34" charset="0"/>
              <a:buChar char="•"/>
            </a:pPr>
            <a:r>
              <a:rPr lang="en-US" sz="2400" dirty="0" smtClean="0">
                <a:solidFill>
                  <a:srgbClr val="202124"/>
                </a:solidFill>
                <a:latin typeface="arial"/>
              </a:rPr>
              <a:t>A low conviction rate is one of the indicators of poor performance of any criminal justice system.</a:t>
            </a:r>
          </a:p>
          <a:p>
            <a:pPr marL="0" indent="0">
              <a:buNone/>
            </a:pPr>
            <a:endParaRPr lang="en-US" sz="2200" dirty="0" smtClean="0">
              <a:solidFill>
                <a:srgbClr val="202124"/>
              </a:solidFill>
              <a:latin typeface="arial"/>
            </a:endParaRPr>
          </a:p>
          <a:p>
            <a:pPr marL="0" indent="0">
              <a:buNone/>
            </a:pPr>
            <a:r>
              <a:rPr lang="en-US" sz="2400" dirty="0" smtClean="0">
                <a:solidFill>
                  <a:srgbClr val="202124"/>
                </a:solidFill>
                <a:latin typeface="arial"/>
              </a:rPr>
              <a:t>													</a:t>
            </a:r>
            <a:r>
              <a:rPr lang="en-US" sz="2200" i="1" dirty="0" smtClean="0">
                <a:solidFill>
                  <a:srgbClr val="202124"/>
                </a:solidFill>
                <a:latin typeface="arial"/>
              </a:rPr>
              <a:t>                              (Rule of law index, World Justice Project) </a:t>
            </a:r>
            <a:endParaRPr lang="en-US" sz="2200" i="1" dirty="0" smtClean="0">
              <a:solidFill>
                <a:schemeClr val="tx1"/>
              </a:solidFill>
            </a:endParaRPr>
          </a:p>
        </p:txBody>
      </p:sp>
    </p:spTree>
    <p:extLst>
      <p:ext uri="{BB962C8B-B14F-4D97-AF65-F5344CB8AC3E}">
        <p14:creationId xmlns:p14="http://schemas.microsoft.com/office/powerpoint/2010/main" val="399745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6</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793433" y="1913877"/>
            <a:ext cx="11109801" cy="2374787"/>
          </a:xfrm>
        </p:spPr>
        <p:txBody>
          <a:bodyPr>
            <a:normAutofit/>
          </a:bodyPr>
          <a:lstStyle/>
          <a:p>
            <a:pPr marL="0" indent="0">
              <a:buNone/>
            </a:pPr>
            <a:r>
              <a:rPr lang="en-US" sz="3200" b="1" dirty="0" smtClean="0">
                <a:solidFill>
                  <a:srgbClr val="C00000"/>
                </a:solidFill>
                <a:latin typeface="Segoe Script" panose="030B0504020000000003" pitchFamily="66" charset="0"/>
              </a:rPr>
              <a:t>	</a:t>
            </a:r>
            <a:r>
              <a:rPr lang="en-US" sz="4000" b="1" dirty="0" smtClean="0">
                <a:solidFill>
                  <a:srgbClr val="002060"/>
                </a:solidFill>
                <a:latin typeface="Segoe Script" panose="030B0504020000000003" pitchFamily="66" charset="0"/>
              </a:rPr>
              <a:t>Brief Comparative Overview of the Legal Systems, focusing on significance of precedents</a:t>
            </a:r>
            <a:r>
              <a:rPr lang="en-US" sz="3600" b="1" dirty="0" smtClean="0">
                <a:solidFill>
                  <a:srgbClr val="002060"/>
                </a:solidFill>
              </a:rPr>
              <a:t>:</a:t>
            </a:r>
            <a:endParaRPr lang="en-US" sz="3200" b="1" dirty="0" smtClean="0">
              <a:solidFill>
                <a:srgbClr val="002060"/>
              </a:solidFill>
            </a:endParaRPr>
          </a:p>
          <a:p>
            <a:pPr>
              <a:buNone/>
            </a:pPr>
            <a:endParaRPr lang="en-US" sz="2400" dirty="0" smtClean="0">
              <a:solidFill>
                <a:schemeClr val="tx1"/>
              </a:solidFill>
            </a:endParaRPr>
          </a:p>
        </p:txBody>
      </p:sp>
    </p:spTree>
    <p:extLst>
      <p:ext uri="{BB962C8B-B14F-4D97-AF65-F5344CB8AC3E}">
        <p14:creationId xmlns:p14="http://schemas.microsoft.com/office/powerpoint/2010/main" val="443607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5422" y="0"/>
            <a:ext cx="5047283" cy="389860"/>
          </a:xfrm>
        </p:spPr>
        <p:txBody>
          <a:bodyPr>
            <a:normAutofit fontScale="90000"/>
          </a:bodyPr>
          <a:lstStyle/>
          <a:p>
            <a:r>
              <a:rPr lang="en-US" sz="2400" b="1" dirty="0" smtClean="0">
                <a:solidFill>
                  <a:srgbClr val="002060"/>
                </a:solidFill>
                <a:latin typeface="Segoe Script" panose="030B0504020000000003" pitchFamily="66" charset="0"/>
              </a:rPr>
              <a:t>Criminal investigation, </a:t>
            </a:r>
            <a:r>
              <a:rPr lang="en-US" sz="2400" b="1" dirty="0" err="1" smtClean="0">
                <a:solidFill>
                  <a:srgbClr val="002060"/>
                </a:solidFill>
                <a:latin typeface="Segoe Script" panose="030B0504020000000003" pitchFamily="66" charset="0"/>
              </a:rPr>
              <a:t>contd</a:t>
            </a:r>
            <a:r>
              <a:rPr lang="en-US" sz="2400" b="1" dirty="0" smtClean="0">
                <a:solidFill>
                  <a:srgbClr val="002060"/>
                </a:solidFill>
                <a:latin typeface="Segoe Script" panose="030B0504020000000003" pitchFamily="66" charset="0"/>
              </a:rPr>
              <a:t>…</a:t>
            </a:r>
            <a:endParaRPr lang="en-US" sz="2400" dirty="0">
              <a:solidFill>
                <a:srgbClr val="002060"/>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7</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1588957" y="1152906"/>
            <a:ext cx="9037479" cy="4991219"/>
          </a:xfrm>
        </p:spPr>
        <p:txBody>
          <a:bodyPr>
            <a:normAutofit/>
          </a:bodyPr>
          <a:lstStyle/>
          <a:p>
            <a:pPr marL="0" indent="0">
              <a:buNone/>
            </a:pPr>
            <a:r>
              <a:rPr lang="en-US" sz="2800" b="1" u="sng" dirty="0" smtClean="0">
                <a:solidFill>
                  <a:srgbClr val="002060"/>
                </a:solidFill>
                <a:latin typeface="Segoe Script" panose="030B0504020000000003" pitchFamily="66" charset="0"/>
              </a:rPr>
              <a:t>What is Investigation</a:t>
            </a:r>
            <a:r>
              <a:rPr lang="en-US" sz="2800" b="1" dirty="0" smtClean="0">
                <a:solidFill>
                  <a:srgbClr val="002060"/>
                </a:solidFill>
              </a:rPr>
              <a:t>:</a:t>
            </a:r>
            <a:r>
              <a:rPr lang="en-US" sz="2800" b="1" dirty="0" smtClean="0">
                <a:solidFill>
                  <a:srgbClr val="C00000"/>
                </a:solidFill>
              </a:rPr>
              <a:t/>
            </a:r>
            <a:br>
              <a:rPr lang="en-US" sz="2800" b="1" dirty="0" smtClean="0">
                <a:solidFill>
                  <a:srgbClr val="C00000"/>
                </a:solidFill>
              </a:rPr>
            </a:br>
            <a:endParaRPr lang="en-US" sz="2800" b="1" dirty="0" smtClean="0">
              <a:solidFill>
                <a:srgbClr val="C00000"/>
              </a:solidFill>
            </a:endParaRPr>
          </a:p>
          <a:p>
            <a:pPr algn="just">
              <a:buFont typeface="Arial" panose="020B0604020202020204" pitchFamily="34" charset="0"/>
              <a:buChar char="•"/>
            </a:pPr>
            <a:r>
              <a:rPr lang="en-US" sz="2400" dirty="0" smtClean="0">
                <a:solidFill>
                  <a:schemeClr val="tx1"/>
                </a:solidFill>
              </a:rPr>
              <a:t>All proceedings for collection of evidence; consisting of identification, collection, preservation &amp; presentation in a court of law.</a:t>
            </a:r>
          </a:p>
          <a:p>
            <a:pPr algn="just">
              <a:buFont typeface="Arial" panose="020B0604020202020204" pitchFamily="34" charset="0"/>
              <a:buChar char="•"/>
            </a:pPr>
            <a:r>
              <a:rPr lang="en-US" sz="2400" dirty="0" smtClean="0">
                <a:solidFill>
                  <a:schemeClr val="tx1"/>
                </a:solidFill>
              </a:rPr>
              <a:t>A multidisciplinary approach.</a:t>
            </a:r>
          </a:p>
          <a:p>
            <a:pPr algn="just">
              <a:buFont typeface="Arial" panose="020B0604020202020204" pitchFamily="34" charset="0"/>
              <a:buChar char="•"/>
            </a:pPr>
            <a:r>
              <a:rPr lang="en-US" sz="2400" dirty="0" smtClean="0">
                <a:solidFill>
                  <a:schemeClr val="tx1"/>
                </a:solidFill>
              </a:rPr>
              <a:t>Involves systematic and logical thinking.</a:t>
            </a:r>
          </a:p>
          <a:p>
            <a:pPr algn="just">
              <a:buFont typeface="Arial" panose="020B0604020202020204" pitchFamily="34" charset="0"/>
              <a:buChar char="•"/>
            </a:pPr>
            <a:r>
              <a:rPr lang="en-US" sz="2400" dirty="0" smtClean="0">
                <a:solidFill>
                  <a:schemeClr val="tx1"/>
                </a:solidFill>
              </a:rPr>
              <a:t>Requires minute &amp; detailed inspection.</a:t>
            </a:r>
          </a:p>
          <a:p>
            <a:pPr algn="just">
              <a:buFont typeface="Arial" panose="020B0604020202020204" pitchFamily="34" charset="0"/>
              <a:buChar char="•"/>
            </a:pPr>
            <a:r>
              <a:rPr lang="en-US" sz="2400" dirty="0" smtClean="0">
                <a:solidFill>
                  <a:schemeClr val="tx1"/>
                </a:solidFill>
              </a:rPr>
              <a:t>Includes observation, examination and fact finding inquiry of a witness.</a:t>
            </a: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p:txBody>
      </p:sp>
    </p:spTree>
    <p:extLst>
      <p:ext uri="{BB962C8B-B14F-4D97-AF65-F5344CB8AC3E}">
        <p14:creationId xmlns:p14="http://schemas.microsoft.com/office/powerpoint/2010/main" val="3128001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8</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1745673" y="748146"/>
            <a:ext cx="9759559" cy="5395980"/>
          </a:xfrm>
        </p:spPr>
        <p:txBody>
          <a:bodyPr>
            <a:normAutofit/>
          </a:bodyPr>
          <a:lstStyle/>
          <a:p>
            <a:pPr marL="0" indent="0">
              <a:buNone/>
            </a:pPr>
            <a:r>
              <a:rPr lang="en-US" sz="2800" b="1" u="sng" dirty="0" smtClean="0">
                <a:solidFill>
                  <a:srgbClr val="002060"/>
                </a:solidFill>
                <a:latin typeface="Segoe Script" panose="030B0504020000000003" pitchFamily="66" charset="0"/>
              </a:rPr>
              <a:t>Stages of Investigation</a:t>
            </a:r>
            <a:r>
              <a:rPr lang="en-US" sz="2800" b="1" dirty="0" smtClean="0">
                <a:solidFill>
                  <a:srgbClr val="002060"/>
                </a:solidFill>
              </a:rPr>
              <a:t>:</a:t>
            </a:r>
          </a:p>
          <a:p>
            <a:pPr marL="0" indent="0">
              <a:buNone/>
            </a:pPr>
            <a:r>
              <a:rPr lang="en-US" sz="2800" b="1" dirty="0" smtClean="0">
                <a:solidFill>
                  <a:srgbClr val="C00000"/>
                </a:solidFill>
              </a:rPr>
              <a:t/>
            </a:r>
            <a:br>
              <a:rPr lang="en-US" sz="2800" b="1" dirty="0" smtClean="0">
                <a:solidFill>
                  <a:srgbClr val="C00000"/>
                </a:solidFill>
              </a:rPr>
            </a:br>
            <a:r>
              <a:rPr lang="en-US" sz="2800" dirty="0" smtClean="0">
                <a:solidFill>
                  <a:schemeClr val="tx1"/>
                </a:solidFill>
              </a:rPr>
              <a:t>Investigation generally consists of the following steps:-</a:t>
            </a:r>
          </a:p>
          <a:p>
            <a:pPr algn="just">
              <a:buFont typeface="Arial" panose="020B0604020202020204" pitchFamily="34" charset="0"/>
              <a:buChar char="•"/>
            </a:pPr>
            <a:r>
              <a:rPr lang="en-US" sz="2800" dirty="0" smtClean="0">
                <a:solidFill>
                  <a:schemeClr val="tx1"/>
                </a:solidFill>
              </a:rPr>
              <a:t>Proceeding to the spot.</a:t>
            </a:r>
          </a:p>
          <a:p>
            <a:pPr algn="just">
              <a:buFont typeface="Arial" panose="020B0604020202020204" pitchFamily="34" charset="0"/>
              <a:buChar char="•"/>
            </a:pPr>
            <a:r>
              <a:rPr lang="en-US" sz="2800" dirty="0" smtClean="0">
                <a:solidFill>
                  <a:schemeClr val="tx1"/>
                </a:solidFill>
              </a:rPr>
              <a:t>Ascertainment of the facts/circumstances of the case.</a:t>
            </a:r>
          </a:p>
          <a:p>
            <a:pPr algn="just">
              <a:buFont typeface="Arial" panose="020B0604020202020204" pitchFamily="34" charset="0"/>
              <a:buChar char="•"/>
            </a:pPr>
            <a:r>
              <a:rPr lang="en-US" sz="2800" dirty="0" smtClean="0">
                <a:solidFill>
                  <a:schemeClr val="tx1"/>
                </a:solidFill>
              </a:rPr>
              <a:t>Discovery &amp; arrest of the suspected offender.</a:t>
            </a:r>
          </a:p>
          <a:p>
            <a:pPr algn="just">
              <a:buFont typeface="Arial" panose="020B0604020202020204" pitchFamily="34" charset="0"/>
              <a:buChar char="•"/>
            </a:pPr>
            <a:r>
              <a:rPr lang="en-US" sz="2800" dirty="0" smtClean="0">
                <a:solidFill>
                  <a:schemeClr val="tx1"/>
                </a:solidFill>
              </a:rPr>
              <a:t>Collection of evidence.</a:t>
            </a:r>
          </a:p>
          <a:p>
            <a:pPr algn="just">
              <a:buFont typeface="Arial" panose="020B0604020202020204" pitchFamily="34" charset="0"/>
              <a:buChar char="•"/>
            </a:pPr>
            <a:r>
              <a:rPr lang="en-US" sz="2800" dirty="0" smtClean="0">
                <a:solidFill>
                  <a:schemeClr val="tx1"/>
                </a:solidFill>
              </a:rPr>
              <a:t>Formation of opinion as to trial of the case.</a:t>
            </a:r>
          </a:p>
          <a:p>
            <a:pPr algn="just">
              <a:buNone/>
            </a:pPr>
            <a:r>
              <a:rPr lang="en-US" sz="2800" dirty="0" smtClean="0">
                <a:solidFill>
                  <a:schemeClr val="tx1"/>
                </a:solidFill>
              </a:rPr>
              <a:t>															AIR 1955 SC 196.</a:t>
            </a: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p:txBody>
      </p:sp>
    </p:spTree>
    <p:extLst>
      <p:ext uri="{BB962C8B-B14F-4D97-AF65-F5344CB8AC3E}">
        <p14:creationId xmlns:p14="http://schemas.microsoft.com/office/powerpoint/2010/main" val="1682482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9</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1745673" y="748146"/>
            <a:ext cx="9759559" cy="5395980"/>
          </a:xfrm>
        </p:spPr>
        <p:txBody>
          <a:bodyPr>
            <a:normAutofit/>
          </a:bodyPr>
          <a:lstStyle/>
          <a:p>
            <a:pPr marL="0" indent="0">
              <a:buNone/>
            </a:pPr>
            <a:r>
              <a:rPr lang="en-US" sz="2800" b="1" u="sng" dirty="0" smtClean="0">
                <a:solidFill>
                  <a:srgbClr val="002060"/>
                </a:solidFill>
                <a:latin typeface="Segoe Script" panose="030B0504020000000003" pitchFamily="66" charset="0"/>
              </a:rPr>
              <a:t>Significance of </a:t>
            </a:r>
            <a:r>
              <a:rPr lang="en-US" sz="2800" b="1" u="sng" dirty="0" err="1" smtClean="0">
                <a:solidFill>
                  <a:srgbClr val="002060"/>
                </a:solidFill>
                <a:latin typeface="Segoe Script" panose="030B0504020000000003" pitchFamily="66" charset="0"/>
              </a:rPr>
              <a:t>Investgation</a:t>
            </a:r>
            <a:r>
              <a:rPr lang="en-US" sz="2800" b="1" dirty="0" smtClean="0">
                <a:solidFill>
                  <a:srgbClr val="002060"/>
                </a:solidFill>
              </a:rPr>
              <a:t>:</a:t>
            </a:r>
          </a:p>
          <a:p>
            <a:pPr marL="0" indent="0">
              <a:buNone/>
            </a:pPr>
            <a:endParaRPr lang="en-US" sz="2800" b="1" dirty="0" smtClean="0">
              <a:solidFill>
                <a:srgbClr val="C00000"/>
              </a:solidFill>
            </a:endParaRPr>
          </a:p>
          <a:p>
            <a:pPr algn="just">
              <a:buFont typeface="Arial" panose="020B0604020202020204" pitchFamily="34" charset="0"/>
              <a:buChar char="•"/>
            </a:pPr>
            <a:r>
              <a:rPr lang="en-US" sz="2800" dirty="0" smtClean="0">
                <a:solidFill>
                  <a:schemeClr val="tx1"/>
                </a:solidFill>
              </a:rPr>
              <a:t>Provisions of the code dealing with investigation has provided mechanism of check and balance so that fair &amp; impartial investigation is conducted within the framework. If investigation is not conducted in the manner, subsequent proceedings based on such findings would be bound to fall on the ground automatically.</a:t>
            </a:r>
          </a:p>
          <a:p>
            <a:pPr algn="just">
              <a:buNone/>
            </a:pPr>
            <a:r>
              <a:rPr lang="en-US" sz="2800" dirty="0" smtClean="0">
                <a:solidFill>
                  <a:schemeClr val="tx1"/>
                </a:solidFill>
              </a:rPr>
              <a:t>															1999 Pcr LJ 1357</a:t>
            </a: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a:p>
            <a:pPr>
              <a:buNone/>
            </a:pPr>
            <a:endParaRPr lang="en-US" sz="2400" dirty="0" smtClean="0">
              <a:solidFill>
                <a:schemeClr val="tx1"/>
              </a:solidFill>
            </a:endParaRPr>
          </a:p>
        </p:txBody>
      </p:sp>
    </p:spTree>
    <p:extLst>
      <p:ext uri="{BB962C8B-B14F-4D97-AF65-F5344CB8AC3E}">
        <p14:creationId xmlns:p14="http://schemas.microsoft.com/office/powerpoint/2010/main" val="940577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10</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8" name="Content Placeholder 2"/>
          <p:cNvSpPr txBox="1">
            <a:spLocks/>
          </p:cNvSpPr>
          <p:nvPr/>
        </p:nvSpPr>
        <p:spPr>
          <a:xfrm>
            <a:off x="1082199" y="806294"/>
            <a:ext cx="11109801"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Significance of First Information Report. </a:t>
            </a:r>
            <a:endParaRPr lang="en-US" sz="3600" b="1" u="sng" dirty="0" smtClean="0">
              <a:solidFill>
                <a:srgbClr val="002060"/>
              </a:solidFill>
            </a:endParaRPr>
          </a:p>
          <a:p>
            <a:pPr marL="0" indent="0">
              <a:buFont typeface="Wingdings 3" charset="2"/>
              <a:buNone/>
            </a:pPr>
            <a:endParaRPr lang="en-US" sz="2400" b="1" u="sng" dirty="0" smtClean="0">
              <a:solidFill>
                <a:srgbClr val="002060"/>
              </a:solidFill>
            </a:endParaRPr>
          </a:p>
          <a:p>
            <a:pPr>
              <a:buFont typeface="Arial" panose="020B0604020202020204" pitchFamily="34" charset="0"/>
              <a:buChar char="•"/>
            </a:pPr>
            <a:r>
              <a:rPr lang="en-US" sz="2400" dirty="0" smtClean="0">
                <a:solidFill>
                  <a:srgbClr val="202124"/>
                </a:solidFill>
                <a:latin typeface="arial"/>
              </a:rPr>
              <a:t>In theory it is only a procedural device for recording and preserving information. </a:t>
            </a:r>
          </a:p>
          <a:p>
            <a:pPr>
              <a:buFont typeface="Arial" panose="020B0604020202020204" pitchFamily="34" charset="0"/>
              <a:buChar char="•"/>
            </a:pPr>
            <a:r>
              <a:rPr lang="en-US" sz="2400" dirty="0" smtClean="0">
                <a:solidFill>
                  <a:srgbClr val="202124"/>
                </a:solidFill>
                <a:latin typeface="arial"/>
              </a:rPr>
              <a:t>In practice, it has assumed overwhelming significance by all the components of the criminal justice system. The police treat it as biblical and thus it controls their investigation. Prosecution is stymied by whatever work has been undertaken by the police. The judiciary on the strength of the precedent is </a:t>
            </a:r>
            <a:r>
              <a:rPr lang="en-US" sz="2400" dirty="0" smtClean="0">
                <a:solidFill>
                  <a:srgbClr val="202124"/>
                </a:solidFill>
                <a:latin typeface="arial"/>
              </a:rPr>
              <a:t>hamstrung to </a:t>
            </a:r>
            <a:r>
              <a:rPr lang="en-US" sz="2400" dirty="0" smtClean="0">
                <a:solidFill>
                  <a:srgbClr val="202124"/>
                </a:solidFill>
                <a:latin typeface="arial"/>
              </a:rPr>
              <a:t>evaluate the evidentiary value of the FIR.</a:t>
            </a:r>
          </a:p>
          <a:p>
            <a:pPr>
              <a:buFont typeface="Wingdings 3" charset="2"/>
              <a:buNone/>
            </a:pPr>
            <a:endParaRPr lang="en-US" sz="2400" dirty="0" smtClean="0">
              <a:solidFill>
                <a:schemeClr val="tx1"/>
              </a:solidFill>
            </a:endParaRPr>
          </a:p>
        </p:txBody>
      </p:sp>
    </p:spTree>
    <p:extLst>
      <p:ext uri="{BB962C8B-B14F-4D97-AF65-F5344CB8AC3E}">
        <p14:creationId xmlns:p14="http://schemas.microsoft.com/office/powerpoint/2010/main" val="4212424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11</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6" name="Content Placeholder 2"/>
          <p:cNvSpPr>
            <a:spLocks noGrp="1"/>
          </p:cNvSpPr>
          <p:nvPr>
            <p:ph idx="1"/>
          </p:nvPr>
        </p:nvSpPr>
        <p:spPr>
          <a:xfrm>
            <a:off x="1482436" y="1149929"/>
            <a:ext cx="9878291" cy="4857171"/>
          </a:xfrm>
        </p:spPr>
        <p:txBody>
          <a:bodyPr>
            <a:normAutofit/>
          </a:bodyPr>
          <a:lstStyle/>
          <a:p>
            <a:pPr marL="0" indent="0" algn="just">
              <a:buNone/>
            </a:pPr>
            <a:r>
              <a:rPr lang="en-US" sz="2200" b="1" dirty="0" smtClean="0">
                <a:solidFill>
                  <a:schemeClr val="tx1"/>
                </a:solidFill>
              </a:rPr>
              <a:t> </a:t>
            </a:r>
            <a:r>
              <a:rPr lang="en-US" sz="3600" b="1" dirty="0" smtClean="0">
                <a:solidFill>
                  <a:srgbClr val="002060"/>
                </a:solidFill>
              </a:rPr>
              <a:t>whether a Police officer has mandate to determine veracity of information about commission of a cognizable offence?</a:t>
            </a:r>
          </a:p>
          <a:p>
            <a:pPr marL="0" indent="0">
              <a:buNone/>
            </a:pPr>
            <a:endParaRPr lang="en-US" sz="3600" b="1" dirty="0" smtClean="0">
              <a:solidFill>
                <a:schemeClr val="tx1"/>
              </a:solidFill>
            </a:endParaRPr>
          </a:p>
          <a:p>
            <a:pPr marL="0" indent="0">
              <a:buNone/>
            </a:pPr>
            <a:r>
              <a:rPr lang="en-US" sz="2400" b="1" dirty="0" smtClean="0">
                <a:solidFill>
                  <a:schemeClr val="tx1"/>
                </a:solidFill>
              </a:rPr>
              <a:t>Section 154 CrPc read with Rule.24(4) 0f Police Rules,1934 prescribes that;</a:t>
            </a:r>
          </a:p>
          <a:p>
            <a:pPr marL="0" indent="0">
              <a:buNone/>
            </a:pPr>
            <a:r>
              <a:rPr lang="en-US" sz="2400" dirty="0" smtClean="0">
                <a:solidFill>
                  <a:schemeClr val="tx1"/>
                </a:solidFill>
              </a:rPr>
              <a:t>“ </a:t>
            </a:r>
            <a:r>
              <a:rPr lang="en-US" sz="3200" dirty="0" smtClean="0">
                <a:solidFill>
                  <a:schemeClr val="tx1"/>
                </a:solidFill>
              </a:rPr>
              <a:t>every information relating to a cognizable offence shall be </a:t>
            </a:r>
            <a:r>
              <a:rPr lang="en-US" sz="3200" dirty="0" smtClean="0">
                <a:solidFill>
                  <a:schemeClr val="tx1"/>
                </a:solidFill>
              </a:rPr>
              <a:t>reduced to </a:t>
            </a:r>
            <a:r>
              <a:rPr lang="en-US" sz="3200" dirty="0" smtClean="0">
                <a:solidFill>
                  <a:schemeClr val="tx1"/>
                </a:solidFill>
              </a:rPr>
              <a:t>writing</a:t>
            </a:r>
            <a:r>
              <a:rPr lang="en-US" sz="3200" b="1" dirty="0" smtClean="0">
                <a:solidFill>
                  <a:schemeClr val="tx1"/>
                </a:solidFill>
              </a:rPr>
              <a:t>”</a:t>
            </a:r>
            <a:endParaRPr lang="en-US" sz="3200" dirty="0" smtClean="0">
              <a:solidFill>
                <a:schemeClr val="tx1"/>
              </a:solidFill>
            </a:endParaRPr>
          </a:p>
        </p:txBody>
      </p:sp>
    </p:spTree>
    <p:extLst>
      <p:ext uri="{BB962C8B-B14F-4D97-AF65-F5344CB8AC3E}">
        <p14:creationId xmlns:p14="http://schemas.microsoft.com/office/powerpoint/2010/main" val="1872853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12</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2"/>
          <p:cNvSpPr>
            <a:spLocks noGrp="1"/>
          </p:cNvSpPr>
          <p:nvPr>
            <p:ph idx="1"/>
          </p:nvPr>
        </p:nvSpPr>
        <p:spPr>
          <a:xfrm>
            <a:off x="1147618" y="1199573"/>
            <a:ext cx="10183092" cy="5230577"/>
          </a:xfrm>
        </p:spPr>
        <p:txBody>
          <a:bodyPr>
            <a:normAutofit fontScale="62500" lnSpcReduction="20000"/>
          </a:bodyPr>
          <a:lstStyle/>
          <a:p>
            <a:pPr marL="0" indent="0" algn="just">
              <a:buNone/>
            </a:pPr>
            <a:r>
              <a:rPr lang="en-US" sz="2200" b="1" dirty="0" smtClean="0">
                <a:solidFill>
                  <a:srgbClr val="002060"/>
                </a:solidFill>
              </a:rPr>
              <a:t> </a:t>
            </a:r>
            <a:r>
              <a:rPr lang="en-US" sz="3600" b="1" u="sng" dirty="0" smtClean="0">
                <a:solidFill>
                  <a:srgbClr val="002060"/>
                </a:solidFill>
                <a:latin typeface="Segoe Script" panose="030B0504020000000003" pitchFamily="66" charset="0"/>
              </a:rPr>
              <a:t>JUDICIAL PERSPECTIVE 2015 YLR 1096 (Federal </a:t>
            </a:r>
            <a:r>
              <a:rPr lang="en-US" sz="3600" b="1" u="sng" dirty="0" err="1" smtClean="0">
                <a:solidFill>
                  <a:srgbClr val="002060"/>
                </a:solidFill>
                <a:latin typeface="Segoe Script" panose="030B0504020000000003" pitchFamily="66" charset="0"/>
              </a:rPr>
              <a:t>Shariat</a:t>
            </a:r>
            <a:r>
              <a:rPr lang="en-US" sz="3600" b="1" u="sng" dirty="0" smtClean="0">
                <a:solidFill>
                  <a:srgbClr val="002060"/>
                </a:solidFill>
                <a:latin typeface="Segoe Script" panose="030B0504020000000003" pitchFamily="66" charset="0"/>
              </a:rPr>
              <a:t> Court)</a:t>
            </a:r>
            <a:endParaRPr lang="en-US" sz="3200" b="1" u="sng" dirty="0" smtClean="0">
              <a:solidFill>
                <a:srgbClr val="002060"/>
              </a:solidFill>
              <a:latin typeface="Segoe Script" panose="030B0504020000000003" pitchFamily="66" charset="0"/>
            </a:endParaRPr>
          </a:p>
          <a:p>
            <a:pPr marL="0" indent="0">
              <a:buNone/>
            </a:pPr>
            <a:r>
              <a:rPr lang="en-US" sz="4000" b="1" dirty="0" smtClean="0">
                <a:solidFill>
                  <a:schemeClr val="tx1"/>
                </a:solidFill>
                <a:latin typeface="Segoe Script" panose="030B0504020000000003" pitchFamily="66" charset="0"/>
              </a:rPr>
              <a:t>Police </a:t>
            </a:r>
            <a:r>
              <a:rPr lang="en-US" sz="4600" dirty="0" smtClean="0"/>
              <a:t>cannot determine the veracity of the information</a:t>
            </a:r>
          </a:p>
          <a:p>
            <a:pPr marL="0" marR="0" algn="just">
              <a:lnSpc>
                <a:spcPct val="115000"/>
              </a:lnSpc>
              <a:spcBef>
                <a:spcPts val="0"/>
              </a:spcBef>
              <a:spcAft>
                <a:spcPts val="1200"/>
              </a:spcAft>
            </a:pPr>
            <a:r>
              <a:rPr lang="en-US" sz="4000" dirty="0" smtClean="0">
                <a:latin typeface="Calibri"/>
                <a:ea typeface="Times New Roman"/>
                <a:cs typeface="Times New Roman"/>
              </a:rPr>
              <a:t>Whenever a cognizable offence was reported to the Police, concerned official was bound to register a case under S.154, Cr.P.C. Veracity of contents of the report were correct or not, was not the job of the Police to find. Police had only to collect the material regarding the commission of offence, and then place the same before the competent court of law. Even, if a false report was made by someone, the Police was bound to register a case under S.154, Cr.P.C.Requirement of law was that the information supplied, should be about alleged commission of a cognizable offence, irrespective of the fact, whether such information was ultimately proved to be correct or not</a:t>
            </a:r>
            <a:r>
              <a:rPr lang="en-US" sz="4000" dirty="0" smtClean="0">
                <a:latin typeface="Calibri"/>
                <a:ea typeface="Times New Roman"/>
                <a:cs typeface="Times New Roman"/>
              </a:rPr>
              <a:t>.</a:t>
            </a:r>
            <a:endParaRPr lang="en-US" sz="4000" b="1" dirty="0" smtClean="0">
              <a:solidFill>
                <a:schemeClr val="tx1"/>
              </a:solidFill>
              <a:latin typeface="Segoe Script" panose="030B0504020000000003" pitchFamily="66" charset="0"/>
            </a:endParaRPr>
          </a:p>
        </p:txBody>
      </p:sp>
    </p:spTree>
    <p:extLst>
      <p:ext uri="{BB962C8B-B14F-4D97-AF65-F5344CB8AC3E}">
        <p14:creationId xmlns:p14="http://schemas.microsoft.com/office/powerpoint/2010/main" val="3447344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029" y="397922"/>
            <a:ext cx="8911687" cy="754985"/>
          </a:xfrm>
        </p:spPr>
        <p:txBody>
          <a:bodyPr>
            <a:normAutofit fontScale="90000"/>
          </a:bodyPr>
          <a:lstStyle/>
          <a:p>
            <a:r>
              <a:rPr lang="en-US" sz="2200" b="1" dirty="0" smtClean="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							</a:t>
            </a:r>
            <a:br>
              <a:rPr lang="en-US" sz="2400" b="1" dirty="0" smtClean="0">
                <a:solidFill>
                  <a:srgbClr val="C00000"/>
                </a:solidFill>
              </a:rPr>
            </a:br>
            <a:r>
              <a:rPr lang="en-US" sz="2400" b="1" dirty="0" smtClean="0">
                <a:solidFill>
                  <a:srgbClr val="C00000"/>
                </a:solidFill>
              </a:rPr>
              <a:t/>
            </a:r>
            <a:br>
              <a:rPr lang="en-US" sz="2400" b="1" dirty="0" smtClean="0">
                <a:solidFill>
                  <a:srgbClr val="C00000"/>
                </a:solidFill>
              </a:rPr>
            </a:br>
            <a:r>
              <a:rPr lang="en-US" sz="2400" dirty="0" smtClean="0">
                <a:solidFill>
                  <a:schemeClr val="tx1"/>
                </a:solidFill>
              </a:rPr>
              <a:t/>
            </a:r>
            <a:br>
              <a:rPr lang="en-US" sz="2400" dirty="0" smtClean="0">
                <a:solidFill>
                  <a:schemeClr val="tx1"/>
                </a:solidFill>
              </a:rPr>
            </a:b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E0F2939D-C1EC-4019-86E9-E7302B86CAB7}" type="slidenum">
              <a:rPr lang="en-US" smtClean="0"/>
              <a:pPr/>
              <a:t>13</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8" name="Content Placeholder 2"/>
          <p:cNvSpPr txBox="1">
            <a:spLocks/>
          </p:cNvSpPr>
          <p:nvPr/>
        </p:nvSpPr>
        <p:spPr>
          <a:xfrm>
            <a:off x="1082199" y="947963"/>
            <a:ext cx="10779243"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	</a:t>
            </a:r>
            <a:r>
              <a:rPr lang="en-US" sz="4400" b="1" u="sng" dirty="0" smtClean="0">
                <a:solidFill>
                  <a:srgbClr val="002060"/>
                </a:solidFill>
                <a:latin typeface="Segoe Script" panose="030B0504020000000003" pitchFamily="66" charset="0"/>
              </a:rPr>
              <a:t>What is a cross version</a:t>
            </a:r>
            <a:r>
              <a:rPr lang="en-US" sz="4000" b="1" u="sng" dirty="0" smtClean="0">
                <a:solidFill>
                  <a:srgbClr val="002060"/>
                </a:solidFill>
              </a:rPr>
              <a:t>:</a:t>
            </a:r>
          </a:p>
          <a:p>
            <a:pPr marL="0" indent="0">
              <a:buFont typeface="Wingdings 3" charset="2"/>
              <a:buNone/>
            </a:pPr>
            <a:endParaRPr lang="en-US" sz="2400" b="1" u="sng" dirty="0" smtClean="0">
              <a:solidFill>
                <a:srgbClr val="002060"/>
              </a:solidFill>
            </a:endParaRPr>
          </a:p>
          <a:p>
            <a:pPr>
              <a:buFont typeface="Arial" panose="020B0604020202020204" pitchFamily="34" charset="0"/>
              <a:buChar char="•"/>
            </a:pPr>
            <a:r>
              <a:rPr lang="en-US" sz="2800" dirty="0" smtClean="0">
                <a:solidFill>
                  <a:srgbClr val="202124"/>
                </a:solidFill>
                <a:latin typeface="arial"/>
              </a:rPr>
              <a:t>A version arising out of the same incident but completely or partially different from the one reported earlier through first information report. </a:t>
            </a:r>
          </a:p>
          <a:p>
            <a:pPr>
              <a:buFont typeface="Arial" panose="020B0604020202020204" pitchFamily="34" charset="0"/>
              <a:buChar char="•"/>
            </a:pPr>
            <a:r>
              <a:rPr lang="en-US" sz="2800" dirty="0" smtClean="0">
                <a:solidFill>
                  <a:srgbClr val="202124"/>
                </a:solidFill>
                <a:latin typeface="arial"/>
              </a:rPr>
              <a:t>Two different </a:t>
            </a:r>
            <a:r>
              <a:rPr lang="en-US" sz="2800" dirty="0" smtClean="0">
                <a:solidFill>
                  <a:srgbClr val="202124"/>
                </a:solidFill>
                <a:latin typeface="arial"/>
              </a:rPr>
              <a:t>versions </a:t>
            </a:r>
            <a:r>
              <a:rPr lang="en-US" sz="2800" dirty="0" smtClean="0">
                <a:solidFill>
                  <a:srgbClr val="202124"/>
                </a:solidFill>
                <a:latin typeface="arial"/>
              </a:rPr>
              <a:t>of the same incident resulting into two criminal cases, also known as counter case.</a:t>
            </a:r>
            <a:endParaRPr lang="en-US" sz="2800" dirty="0" smtClean="0">
              <a:solidFill>
                <a:schemeClr val="tx1"/>
              </a:solidFill>
            </a:endParaRPr>
          </a:p>
        </p:txBody>
      </p:sp>
    </p:spTree>
    <p:extLst>
      <p:ext uri="{BB962C8B-B14F-4D97-AF65-F5344CB8AC3E}">
        <p14:creationId xmlns:p14="http://schemas.microsoft.com/office/powerpoint/2010/main" val="728997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14</a:t>
            </a:fld>
            <a:endParaRPr lang="en-US" dirty="0"/>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8" name="Content Placeholder 2"/>
          <p:cNvSpPr txBox="1">
            <a:spLocks/>
          </p:cNvSpPr>
          <p:nvPr/>
        </p:nvSpPr>
        <p:spPr>
          <a:xfrm>
            <a:off x="1455313" y="329792"/>
            <a:ext cx="10530623" cy="23747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	</a:t>
            </a:r>
            <a:endParaRPr lang="en-US" sz="2400" dirty="0" smtClean="0">
              <a:solidFill>
                <a:schemeClr val="tx1"/>
              </a:solidFill>
            </a:endParaRPr>
          </a:p>
        </p:txBody>
      </p:sp>
      <p:sp>
        <p:nvSpPr>
          <p:cNvPr id="6" name="Content Placeholder 2"/>
          <p:cNvSpPr txBox="1">
            <a:spLocks/>
          </p:cNvSpPr>
          <p:nvPr/>
        </p:nvSpPr>
        <p:spPr>
          <a:xfrm>
            <a:off x="1100384" y="965899"/>
            <a:ext cx="10779243"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a:solidFill>
                  <a:srgbClr val="002060"/>
                </a:solidFill>
                <a:latin typeface="Segoe Script" panose="030B0504020000000003" pitchFamily="66" charset="0"/>
              </a:rPr>
              <a:t>Is there any bar on registration of second or third FIR in respect of the same occurrence?</a:t>
            </a:r>
          </a:p>
          <a:p>
            <a:pPr marL="0" indent="0">
              <a:buFont typeface="Wingdings 3" charset="2"/>
              <a:buNone/>
            </a:pPr>
            <a:endParaRPr lang="en-US" sz="2400" b="1" u="sng" dirty="0" smtClean="0">
              <a:solidFill>
                <a:srgbClr val="002060"/>
              </a:solidFill>
            </a:endParaRPr>
          </a:p>
          <a:p>
            <a:pPr>
              <a:buFont typeface="Arial" panose="020B0604020202020204" pitchFamily="34" charset="0"/>
              <a:buChar char="•"/>
            </a:pPr>
            <a:r>
              <a:rPr lang="en-US" sz="2800" dirty="0" smtClean="0">
                <a:solidFill>
                  <a:srgbClr val="202124"/>
                </a:solidFill>
                <a:latin typeface="arial"/>
              </a:rPr>
              <a:t>If yes </a:t>
            </a:r>
            <a:r>
              <a:rPr lang="en-US" sz="2800" dirty="0" smtClean="0">
                <a:solidFill>
                  <a:srgbClr val="202124"/>
                </a:solidFill>
                <a:latin typeface="arial"/>
              </a:rPr>
              <a:t>then </a:t>
            </a:r>
            <a:r>
              <a:rPr lang="en-US" sz="2800" dirty="0" smtClean="0">
                <a:solidFill>
                  <a:srgbClr val="202124"/>
                </a:solidFill>
                <a:latin typeface="arial"/>
              </a:rPr>
              <a:t>now can the different or new version be recorded and investigated by the police?</a:t>
            </a:r>
          </a:p>
          <a:p>
            <a:pPr>
              <a:buFont typeface="Arial" panose="020B0604020202020204" pitchFamily="34" charset="0"/>
              <a:buChar char="•"/>
            </a:pPr>
            <a:r>
              <a:rPr lang="en-US" sz="2800" dirty="0" smtClean="0">
                <a:solidFill>
                  <a:srgbClr val="202124"/>
                </a:solidFill>
                <a:latin typeface="arial"/>
              </a:rPr>
              <a:t>There is no provision in the code nor in police Rules 1934 for SIR (Second Information Report) or TIR (Third Information report).   </a:t>
            </a:r>
          </a:p>
          <a:p>
            <a:pPr>
              <a:buFont typeface="Arial" panose="020B0604020202020204" pitchFamily="34" charset="0"/>
              <a:buChar char="•"/>
            </a:pPr>
            <a:endParaRPr lang="en-US" sz="2800" dirty="0" smtClean="0">
              <a:solidFill>
                <a:srgbClr val="202124"/>
              </a:solidFill>
              <a:latin typeface="arial"/>
            </a:endParaRPr>
          </a:p>
        </p:txBody>
      </p:sp>
    </p:spTree>
    <p:extLst>
      <p:ext uri="{BB962C8B-B14F-4D97-AF65-F5344CB8AC3E}">
        <p14:creationId xmlns:p14="http://schemas.microsoft.com/office/powerpoint/2010/main" val="3473191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15</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8" name="Content Placeholder 2"/>
          <p:cNvSpPr txBox="1">
            <a:spLocks/>
          </p:cNvSpPr>
          <p:nvPr/>
        </p:nvSpPr>
        <p:spPr>
          <a:xfrm>
            <a:off x="1082199" y="806294"/>
            <a:ext cx="11109801"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	</a:t>
            </a:r>
            <a:r>
              <a:rPr lang="en-US" sz="4000" b="1" u="sng" dirty="0" err="1" smtClean="0">
                <a:solidFill>
                  <a:srgbClr val="002060"/>
                </a:solidFill>
                <a:latin typeface="Segoe Script" panose="030B0504020000000003" pitchFamily="66" charset="0"/>
              </a:rPr>
              <a:t>Sughran</a:t>
            </a:r>
            <a:r>
              <a:rPr lang="en-US" sz="4000" b="1" u="sng" dirty="0" smtClean="0">
                <a:solidFill>
                  <a:srgbClr val="002060"/>
                </a:solidFill>
                <a:latin typeface="Segoe Script" panose="030B0504020000000003" pitchFamily="66" charset="0"/>
              </a:rPr>
              <a:t> </a:t>
            </a:r>
            <a:r>
              <a:rPr lang="en-US" sz="4000" b="1" u="sng" dirty="0" err="1" smtClean="0">
                <a:solidFill>
                  <a:srgbClr val="002060"/>
                </a:solidFill>
                <a:latin typeface="Segoe Script" panose="030B0504020000000003" pitchFamily="66" charset="0"/>
              </a:rPr>
              <a:t>Bibi</a:t>
            </a:r>
            <a:r>
              <a:rPr lang="en-US" sz="4000" b="1" u="sng" dirty="0" smtClean="0">
                <a:solidFill>
                  <a:srgbClr val="002060"/>
                </a:solidFill>
                <a:latin typeface="Segoe Script" panose="030B0504020000000003" pitchFamily="66" charset="0"/>
              </a:rPr>
              <a:t> Case PLD 2018 SC 595</a:t>
            </a:r>
            <a:endParaRPr lang="en-US" sz="3600" b="1" u="sng" dirty="0" smtClean="0">
              <a:solidFill>
                <a:srgbClr val="002060"/>
              </a:solidFill>
            </a:endParaRPr>
          </a:p>
          <a:p>
            <a:pPr marL="0" indent="0">
              <a:buFont typeface="Wingdings 3" charset="2"/>
              <a:buNone/>
            </a:pPr>
            <a:endParaRPr lang="en-US" sz="1400" b="1" u="sng" dirty="0" smtClean="0">
              <a:solidFill>
                <a:srgbClr val="002060"/>
              </a:solidFill>
            </a:endParaRPr>
          </a:p>
          <a:p>
            <a:pPr>
              <a:buFont typeface="Wingdings 3" charset="2"/>
              <a:buNone/>
            </a:pPr>
            <a:endParaRPr lang="en-US" sz="2400" dirty="0" smtClean="0">
              <a:solidFill>
                <a:schemeClr val="tx1"/>
              </a:solidFill>
            </a:endParaRPr>
          </a:p>
        </p:txBody>
      </p:sp>
      <p:sp>
        <p:nvSpPr>
          <p:cNvPr id="9" name="Content Placeholder 2"/>
          <p:cNvSpPr txBox="1">
            <a:spLocks/>
          </p:cNvSpPr>
          <p:nvPr/>
        </p:nvSpPr>
        <p:spPr>
          <a:xfrm>
            <a:off x="989900" y="1679909"/>
            <a:ext cx="11109801" cy="518160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Facts of the case</a:t>
            </a:r>
            <a:r>
              <a:rPr lang="en-US" sz="2400" dirty="0" smtClean="0">
                <a:solidFill>
                  <a:srgbClr val="202124"/>
                </a:solidFill>
                <a:latin typeface="arial"/>
              </a:rPr>
              <a:t>. </a:t>
            </a:r>
          </a:p>
          <a:p>
            <a:pPr>
              <a:buFont typeface="Arial" panose="020B0604020202020204" pitchFamily="34" charset="0"/>
              <a:buChar char="•"/>
            </a:pPr>
            <a:r>
              <a:rPr lang="en-US" sz="2400" dirty="0" err="1" smtClean="0">
                <a:solidFill>
                  <a:srgbClr val="202124"/>
                </a:solidFill>
                <a:latin typeface="arial"/>
              </a:rPr>
              <a:t>Mohsin</a:t>
            </a:r>
            <a:r>
              <a:rPr lang="en-US" sz="2400" dirty="0" smtClean="0">
                <a:solidFill>
                  <a:srgbClr val="202124"/>
                </a:solidFill>
                <a:latin typeface="arial"/>
              </a:rPr>
              <a:t> Ali son of </a:t>
            </a:r>
            <a:r>
              <a:rPr lang="en-US" sz="2400" dirty="0" err="1" smtClean="0">
                <a:solidFill>
                  <a:srgbClr val="202124"/>
                </a:solidFill>
                <a:latin typeface="arial"/>
              </a:rPr>
              <a:t>Sughran</a:t>
            </a:r>
            <a:r>
              <a:rPr lang="en-US" sz="2400" dirty="0" smtClean="0">
                <a:solidFill>
                  <a:srgbClr val="202124"/>
                </a:solidFill>
                <a:latin typeface="arial"/>
              </a:rPr>
              <a:t> </a:t>
            </a:r>
            <a:r>
              <a:rPr lang="en-US" sz="2400" dirty="0" err="1" smtClean="0">
                <a:solidFill>
                  <a:srgbClr val="202124"/>
                </a:solidFill>
                <a:latin typeface="arial"/>
              </a:rPr>
              <a:t>Bibi</a:t>
            </a:r>
            <a:r>
              <a:rPr lang="en-US" sz="2400" dirty="0" smtClean="0">
                <a:solidFill>
                  <a:srgbClr val="202124"/>
                </a:solidFill>
                <a:latin typeface="arial"/>
              </a:rPr>
              <a:t> lost his life in a police encounter on 21.03.2008. </a:t>
            </a:r>
          </a:p>
          <a:p>
            <a:pPr>
              <a:buFont typeface="Arial" panose="020B0604020202020204" pitchFamily="34" charset="0"/>
              <a:buChar char="•"/>
            </a:pPr>
            <a:r>
              <a:rPr lang="en-US" sz="2400" dirty="0" smtClean="0">
                <a:solidFill>
                  <a:srgbClr val="202124"/>
                </a:solidFill>
                <a:latin typeface="arial"/>
              </a:rPr>
              <a:t>FIR No. 177 lodged by </a:t>
            </a:r>
            <a:r>
              <a:rPr lang="en-US" sz="2400" dirty="0" err="1" smtClean="0">
                <a:solidFill>
                  <a:srgbClr val="202124"/>
                </a:solidFill>
                <a:latin typeface="arial"/>
              </a:rPr>
              <a:t>Zulfiqar</a:t>
            </a:r>
            <a:r>
              <a:rPr lang="en-US" sz="2400" dirty="0" smtClean="0">
                <a:solidFill>
                  <a:srgbClr val="202124"/>
                </a:solidFill>
                <a:latin typeface="arial"/>
              </a:rPr>
              <a:t> SI on the same day at police station Shah </a:t>
            </a:r>
            <a:r>
              <a:rPr lang="en-US" sz="2400" dirty="0" err="1" smtClean="0">
                <a:solidFill>
                  <a:srgbClr val="202124"/>
                </a:solidFill>
                <a:latin typeface="arial"/>
              </a:rPr>
              <a:t>dara</a:t>
            </a:r>
            <a:r>
              <a:rPr lang="en-US" sz="2400" dirty="0" smtClean="0">
                <a:solidFill>
                  <a:srgbClr val="202124"/>
                </a:solidFill>
                <a:latin typeface="arial"/>
              </a:rPr>
              <a:t> town Lahore u/s 324/353/186/34 PPC and section 13 of Arms Ordinance 1965 by alleging that </a:t>
            </a:r>
            <a:r>
              <a:rPr lang="en-US" sz="2400" dirty="0" err="1" smtClean="0">
                <a:solidFill>
                  <a:srgbClr val="202124"/>
                </a:solidFill>
                <a:latin typeface="arial"/>
              </a:rPr>
              <a:t>Mohsin</a:t>
            </a:r>
            <a:r>
              <a:rPr lang="en-US" sz="2400" dirty="0" smtClean="0">
                <a:solidFill>
                  <a:srgbClr val="202124"/>
                </a:solidFill>
                <a:latin typeface="arial"/>
              </a:rPr>
              <a:t> </a:t>
            </a:r>
            <a:r>
              <a:rPr lang="en-US" sz="2400" dirty="0" smtClean="0">
                <a:solidFill>
                  <a:srgbClr val="202124"/>
                </a:solidFill>
                <a:latin typeface="arial"/>
              </a:rPr>
              <a:t>Ali </a:t>
            </a:r>
            <a:r>
              <a:rPr lang="en-US" sz="2400" dirty="0" smtClean="0">
                <a:solidFill>
                  <a:srgbClr val="202124"/>
                </a:solidFill>
                <a:latin typeface="arial"/>
              </a:rPr>
              <a:t>and </a:t>
            </a:r>
            <a:r>
              <a:rPr lang="en-US" sz="2400" dirty="0" smtClean="0">
                <a:solidFill>
                  <a:srgbClr val="202124"/>
                </a:solidFill>
                <a:latin typeface="arial"/>
              </a:rPr>
              <a:t>others </a:t>
            </a:r>
            <a:r>
              <a:rPr lang="en-US" sz="2400" dirty="0" smtClean="0">
                <a:solidFill>
                  <a:srgbClr val="202124"/>
                </a:solidFill>
                <a:latin typeface="arial"/>
              </a:rPr>
              <a:t>launched a murderous assault upon a police party and in exercise of right of private defense the police had fired back resulting in death of </a:t>
            </a:r>
            <a:r>
              <a:rPr lang="en-US" sz="2400" dirty="0" err="1" smtClean="0">
                <a:solidFill>
                  <a:srgbClr val="202124"/>
                </a:solidFill>
                <a:latin typeface="arial"/>
              </a:rPr>
              <a:t>Mohsin</a:t>
            </a:r>
            <a:r>
              <a:rPr lang="en-US" sz="2400" dirty="0" smtClean="0">
                <a:solidFill>
                  <a:srgbClr val="202124"/>
                </a:solidFill>
                <a:latin typeface="arial"/>
              </a:rPr>
              <a:t> Ali.   </a:t>
            </a:r>
          </a:p>
          <a:p>
            <a:pPr>
              <a:buFont typeface="Arial" panose="020B0604020202020204" pitchFamily="34" charset="0"/>
              <a:buChar char="•"/>
            </a:pPr>
            <a:r>
              <a:rPr lang="en-US" sz="2400" dirty="0" smtClean="0">
                <a:solidFill>
                  <a:srgbClr val="202124"/>
                </a:solidFill>
                <a:latin typeface="arial"/>
              </a:rPr>
              <a:t>Upon completion of Investigation a </a:t>
            </a:r>
            <a:r>
              <a:rPr lang="en-US" sz="2400" dirty="0" err="1" smtClean="0">
                <a:solidFill>
                  <a:srgbClr val="202124"/>
                </a:solidFill>
                <a:latin typeface="arial"/>
              </a:rPr>
              <a:t>challan</a:t>
            </a:r>
            <a:r>
              <a:rPr lang="en-US" sz="2400" dirty="0" smtClean="0">
                <a:solidFill>
                  <a:srgbClr val="202124"/>
                </a:solidFill>
                <a:latin typeface="arial"/>
              </a:rPr>
              <a:t> was submitted before the court of session Lahore for trial of the nominated accused persons.</a:t>
            </a:r>
          </a:p>
          <a:p>
            <a:pPr>
              <a:buFont typeface="Arial" panose="020B0604020202020204" pitchFamily="34" charset="0"/>
              <a:buChar char="•"/>
            </a:pPr>
            <a:r>
              <a:rPr lang="en-US" sz="2400" dirty="0" smtClean="0">
                <a:solidFill>
                  <a:srgbClr val="202124"/>
                </a:solidFill>
                <a:latin typeface="arial"/>
              </a:rPr>
              <a:t>On 12.01.2010 </a:t>
            </a:r>
            <a:r>
              <a:rPr lang="en-US" sz="2400" dirty="0" err="1" smtClean="0">
                <a:solidFill>
                  <a:srgbClr val="202124"/>
                </a:solidFill>
                <a:latin typeface="arial"/>
              </a:rPr>
              <a:t>Sughran</a:t>
            </a:r>
            <a:r>
              <a:rPr lang="en-US" sz="2400" dirty="0" smtClean="0">
                <a:solidFill>
                  <a:srgbClr val="202124"/>
                </a:solidFill>
                <a:latin typeface="arial"/>
              </a:rPr>
              <a:t> </a:t>
            </a:r>
            <a:r>
              <a:rPr lang="en-US" sz="2400" dirty="0" err="1" smtClean="0">
                <a:solidFill>
                  <a:srgbClr val="202124"/>
                </a:solidFill>
                <a:latin typeface="arial"/>
              </a:rPr>
              <a:t>Bibi</a:t>
            </a:r>
            <a:r>
              <a:rPr lang="en-US" sz="2400" dirty="0" smtClean="0">
                <a:solidFill>
                  <a:srgbClr val="202124"/>
                </a:solidFill>
                <a:latin typeface="arial"/>
              </a:rPr>
              <a:t> filed a private complaint in respect of the same incident by alleging that her son had cold bloodedly been murdered by the police by staging a fake encounter.</a:t>
            </a:r>
          </a:p>
          <a:p>
            <a:pPr>
              <a:buFont typeface="Arial" panose="020B0604020202020204" pitchFamily="34" charset="0"/>
              <a:buChar char="•"/>
            </a:pPr>
            <a:r>
              <a:rPr lang="en-US" sz="2400" dirty="0" smtClean="0">
                <a:solidFill>
                  <a:srgbClr val="202124"/>
                </a:solidFill>
                <a:latin typeface="arial"/>
              </a:rPr>
              <a:t>On 19.05.2010, a learned Additional Sessions Judge Lahore summoned 16 nominated accused.</a:t>
            </a:r>
          </a:p>
        </p:txBody>
      </p:sp>
    </p:spTree>
    <p:extLst>
      <p:ext uri="{BB962C8B-B14F-4D97-AF65-F5344CB8AC3E}">
        <p14:creationId xmlns:p14="http://schemas.microsoft.com/office/powerpoint/2010/main" val="3294887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16</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2"/>
          <p:cNvSpPr txBox="1">
            <a:spLocks/>
          </p:cNvSpPr>
          <p:nvPr/>
        </p:nvSpPr>
        <p:spPr>
          <a:xfrm>
            <a:off x="1002779" y="1332176"/>
            <a:ext cx="11109801"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smtClean="0">
                <a:solidFill>
                  <a:srgbClr val="C00000"/>
                </a:solidFill>
                <a:latin typeface="Segoe Script" panose="030B0504020000000003" pitchFamily="66" charset="0"/>
              </a:rPr>
              <a:t>Facts of the case</a:t>
            </a:r>
            <a:r>
              <a:rPr lang="en-US" sz="2400" dirty="0" smtClean="0">
                <a:solidFill>
                  <a:srgbClr val="202124"/>
                </a:solidFill>
                <a:latin typeface="arial"/>
              </a:rPr>
              <a:t>. </a:t>
            </a:r>
            <a:r>
              <a:rPr lang="en-US" sz="2400" dirty="0" smtClean="0">
                <a:solidFill>
                  <a:srgbClr val="202124"/>
                </a:solidFill>
                <a:latin typeface="arial"/>
              </a:rPr>
              <a:t>  </a:t>
            </a:r>
            <a:r>
              <a:rPr lang="en-US" sz="2400" b="1" dirty="0">
                <a:solidFill>
                  <a:srgbClr val="C00000"/>
                </a:solidFill>
                <a:latin typeface="Segoe Script" panose="030B0504020000000003" pitchFamily="66" charset="0"/>
              </a:rPr>
              <a:t>(Continued)  </a:t>
            </a:r>
          </a:p>
          <a:p>
            <a:pPr>
              <a:buFont typeface="Arial" panose="020B0604020202020204" pitchFamily="34" charset="0"/>
              <a:buChar char="•"/>
            </a:pPr>
            <a:endParaRPr lang="en-US" sz="2400" dirty="0" smtClean="0">
              <a:solidFill>
                <a:srgbClr val="202124"/>
              </a:solidFill>
              <a:latin typeface="arial"/>
            </a:endParaRPr>
          </a:p>
          <a:p>
            <a:pPr>
              <a:buFont typeface="Arial" panose="020B0604020202020204" pitchFamily="34" charset="0"/>
              <a:buChar char="•"/>
            </a:pPr>
            <a:r>
              <a:rPr lang="en-US" sz="2400" dirty="0">
                <a:solidFill>
                  <a:srgbClr val="202124"/>
                </a:solidFill>
                <a:latin typeface="arial"/>
              </a:rPr>
              <a:t>The complaint case was taken up first for trial.</a:t>
            </a:r>
          </a:p>
          <a:p>
            <a:pPr>
              <a:buFont typeface="Arial" panose="020B0604020202020204" pitchFamily="34" charset="0"/>
              <a:buChar char="•"/>
            </a:pPr>
            <a:r>
              <a:rPr lang="en-US" sz="2400" dirty="0">
                <a:solidFill>
                  <a:srgbClr val="202124"/>
                </a:solidFill>
                <a:latin typeface="arial"/>
              </a:rPr>
              <a:t>On 18.06.2015 formal charge was framed against the summoned accused. </a:t>
            </a:r>
          </a:p>
          <a:p>
            <a:pPr algn="just">
              <a:buFont typeface="Arial" panose="020B0604020202020204" pitchFamily="34" charset="0"/>
              <a:buChar char="•"/>
            </a:pPr>
            <a:r>
              <a:rPr lang="en-US" sz="2400" dirty="0" smtClean="0">
                <a:solidFill>
                  <a:srgbClr val="202124"/>
                </a:solidFill>
                <a:latin typeface="arial"/>
              </a:rPr>
              <a:t>A Human rights petition in terms of Article 184 (3) of the Constitution of Islamic Republic of Pakistan was filed before the Supreme Court </a:t>
            </a:r>
            <a:r>
              <a:rPr lang="en-US" sz="2400" dirty="0" smtClean="0">
                <a:solidFill>
                  <a:srgbClr val="202124"/>
                </a:solidFill>
                <a:latin typeface="arial"/>
              </a:rPr>
              <a:t>for </a:t>
            </a:r>
            <a:r>
              <a:rPr lang="en-US" sz="2400" dirty="0" smtClean="0">
                <a:solidFill>
                  <a:srgbClr val="202124"/>
                </a:solidFill>
                <a:latin typeface="arial"/>
              </a:rPr>
              <a:t>issuance of a direction to the police to register a separate FIR.</a:t>
            </a:r>
          </a:p>
          <a:p>
            <a:pPr algn="just">
              <a:buFont typeface="Arial" panose="020B0604020202020204" pitchFamily="34" charset="0"/>
              <a:buChar char="•"/>
            </a:pPr>
            <a:r>
              <a:rPr lang="en-US" sz="2400" dirty="0" smtClean="0">
                <a:solidFill>
                  <a:srgbClr val="202124"/>
                </a:solidFill>
                <a:latin typeface="arial"/>
              </a:rPr>
              <a:t>A Larger bench was constituted to determine validity and legality of the registration of separate FIR regarding the same occurrence.</a:t>
            </a:r>
          </a:p>
        </p:txBody>
      </p:sp>
    </p:spTree>
    <p:extLst>
      <p:ext uri="{BB962C8B-B14F-4D97-AF65-F5344CB8AC3E}">
        <p14:creationId xmlns:p14="http://schemas.microsoft.com/office/powerpoint/2010/main" val="685431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17</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6" name="Content Placeholder 2"/>
          <p:cNvSpPr txBox="1">
            <a:spLocks/>
          </p:cNvSpPr>
          <p:nvPr/>
        </p:nvSpPr>
        <p:spPr>
          <a:xfrm>
            <a:off x="1100384" y="965899"/>
            <a:ext cx="10779243" cy="518160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Petitioner’s (</a:t>
            </a:r>
            <a:r>
              <a:rPr lang="en-US" sz="4000" b="1" u="sng" dirty="0" err="1" smtClean="0">
                <a:solidFill>
                  <a:srgbClr val="002060"/>
                </a:solidFill>
                <a:latin typeface="Segoe Script" panose="030B0504020000000003" pitchFamily="66" charset="0"/>
              </a:rPr>
              <a:t>Sughran</a:t>
            </a:r>
            <a:r>
              <a:rPr lang="en-US" sz="4000" b="1" u="sng" dirty="0" smtClean="0">
                <a:solidFill>
                  <a:srgbClr val="002060"/>
                </a:solidFill>
                <a:latin typeface="Segoe Script" panose="030B0504020000000003" pitchFamily="66" charset="0"/>
              </a:rPr>
              <a:t> </a:t>
            </a:r>
            <a:r>
              <a:rPr lang="en-US" sz="4000" b="1" u="sng" dirty="0" err="1" smtClean="0">
                <a:solidFill>
                  <a:srgbClr val="002060"/>
                </a:solidFill>
                <a:latin typeface="Segoe Script" panose="030B0504020000000003" pitchFamily="66" charset="0"/>
              </a:rPr>
              <a:t>Bibi</a:t>
            </a:r>
            <a:r>
              <a:rPr lang="en-US" sz="4000" b="1" u="sng" dirty="0" smtClean="0">
                <a:solidFill>
                  <a:srgbClr val="002060"/>
                </a:solidFill>
                <a:latin typeface="Segoe Script" panose="030B0504020000000003" pitchFamily="66" charset="0"/>
              </a:rPr>
              <a:t>) Stance</a:t>
            </a:r>
            <a:endParaRPr lang="en-US" sz="4000" b="1" u="sng" dirty="0">
              <a:solidFill>
                <a:srgbClr val="002060"/>
              </a:solidFill>
              <a:latin typeface="Segoe Script" panose="030B0504020000000003" pitchFamily="66" charset="0"/>
            </a:endParaRPr>
          </a:p>
          <a:p>
            <a:pPr marL="0" indent="0">
              <a:buFont typeface="Wingdings 3" charset="2"/>
              <a:buNone/>
            </a:pPr>
            <a:endParaRPr lang="en-US" sz="2400" b="1" u="sng" dirty="0" smtClean="0">
              <a:solidFill>
                <a:srgbClr val="002060"/>
              </a:solidFill>
            </a:endParaRPr>
          </a:p>
          <a:p>
            <a:pPr>
              <a:buFont typeface="Arial" panose="020B0604020202020204" pitchFamily="34" charset="0"/>
              <a:buChar char="•"/>
            </a:pPr>
            <a:r>
              <a:rPr lang="en-US" sz="2800" dirty="0" smtClean="0">
                <a:solidFill>
                  <a:srgbClr val="202124"/>
                </a:solidFill>
                <a:latin typeface="arial"/>
              </a:rPr>
              <a:t>Since in some </a:t>
            </a:r>
            <a:r>
              <a:rPr lang="en-US" sz="2800" dirty="0" smtClean="0">
                <a:solidFill>
                  <a:srgbClr val="202124"/>
                </a:solidFill>
                <a:latin typeface="arial"/>
              </a:rPr>
              <a:t>ensuing administrative </a:t>
            </a:r>
            <a:r>
              <a:rPr lang="en-US" sz="2800" dirty="0" smtClean="0">
                <a:solidFill>
                  <a:srgbClr val="202124"/>
                </a:solidFill>
                <a:latin typeface="arial"/>
              </a:rPr>
              <a:t>and judicial inquiries the local police were found to be guilty of a calculated murder but no separate FIR was registered in that regard so she had to file private complaint, wherein the accused persons were summoned and charge sheeted but no progress had been made so far.</a:t>
            </a:r>
          </a:p>
          <a:p>
            <a:pPr>
              <a:buFont typeface="Arial" panose="020B0604020202020204" pitchFamily="34" charset="0"/>
              <a:buChar char="•"/>
            </a:pPr>
            <a:r>
              <a:rPr lang="en-US" sz="2800" dirty="0" smtClean="0">
                <a:solidFill>
                  <a:srgbClr val="202124"/>
                </a:solidFill>
                <a:latin typeface="arial"/>
              </a:rPr>
              <a:t>She urged that justice would be served if a separate FIR is registered as per her version and accused are ordered to be arrested.   </a:t>
            </a:r>
          </a:p>
        </p:txBody>
      </p:sp>
    </p:spTree>
    <p:extLst>
      <p:ext uri="{BB962C8B-B14F-4D97-AF65-F5344CB8AC3E}">
        <p14:creationId xmlns:p14="http://schemas.microsoft.com/office/powerpoint/2010/main" val="24659574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18</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2"/>
          <p:cNvSpPr txBox="1">
            <a:spLocks/>
          </p:cNvSpPr>
          <p:nvPr/>
        </p:nvSpPr>
        <p:spPr>
          <a:xfrm>
            <a:off x="1100384" y="1171963"/>
            <a:ext cx="10779243" cy="518160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u="sng" dirty="0" smtClean="0">
                <a:solidFill>
                  <a:srgbClr val="002060"/>
                </a:solidFill>
                <a:latin typeface="Segoe Script" panose="030B0504020000000003" pitchFamily="66" charset="0"/>
              </a:rPr>
              <a:t>Attorney General of Pakistan (adopted by all the Advocate Generals of Provinces)</a:t>
            </a:r>
            <a:endParaRPr lang="en-US" sz="2400" b="1" u="sng" dirty="0">
              <a:solidFill>
                <a:srgbClr val="002060"/>
              </a:solidFill>
              <a:latin typeface="Segoe Script" panose="030B0504020000000003" pitchFamily="66" charset="0"/>
            </a:endParaRPr>
          </a:p>
          <a:p>
            <a:pPr algn="just">
              <a:buFont typeface="Arial" panose="020B0604020202020204" pitchFamily="34" charset="0"/>
              <a:buChar char="•"/>
            </a:pPr>
            <a:r>
              <a:rPr lang="en-US" sz="2800" dirty="0" smtClean="0">
                <a:solidFill>
                  <a:srgbClr val="202124"/>
                </a:solidFill>
                <a:latin typeface="arial"/>
              </a:rPr>
              <a:t>The </a:t>
            </a:r>
            <a:r>
              <a:rPr lang="en-US" sz="2800" dirty="0" smtClean="0">
                <a:solidFill>
                  <a:srgbClr val="202124"/>
                </a:solidFill>
                <a:latin typeface="arial"/>
              </a:rPr>
              <a:t>statutory scheme of the criminal law </a:t>
            </a:r>
            <a:r>
              <a:rPr lang="en-US" sz="2800" dirty="0" smtClean="0">
                <a:solidFill>
                  <a:srgbClr val="202124"/>
                </a:solidFill>
                <a:latin typeface="arial"/>
              </a:rPr>
              <a:t>in vogue </a:t>
            </a:r>
            <a:r>
              <a:rPr lang="en-US" sz="2800" dirty="0" smtClean="0">
                <a:solidFill>
                  <a:srgbClr val="202124"/>
                </a:solidFill>
                <a:latin typeface="arial"/>
              </a:rPr>
              <a:t>in the country envisages registration of only one FIR regarding an incident involving commission of a cognizable offence and every fresh version of the same incident brought to the notice of the Investigating Officer is to be recorded under section 161 </a:t>
            </a:r>
            <a:r>
              <a:rPr lang="en-US" sz="2800" dirty="0" err="1" smtClean="0">
                <a:solidFill>
                  <a:srgbClr val="202124"/>
                </a:solidFill>
                <a:latin typeface="arial"/>
              </a:rPr>
              <a:t>Cr.P.C</a:t>
            </a:r>
            <a:r>
              <a:rPr lang="en-US" sz="2800" dirty="0" smtClean="0">
                <a:solidFill>
                  <a:srgbClr val="202124"/>
                </a:solidFill>
                <a:latin typeface="arial"/>
              </a:rPr>
              <a:t>.</a:t>
            </a:r>
          </a:p>
          <a:p>
            <a:pPr algn="just">
              <a:buFont typeface="Arial" panose="020B0604020202020204" pitchFamily="34" charset="0"/>
              <a:buChar char="•"/>
            </a:pPr>
            <a:r>
              <a:rPr lang="en-US" sz="2800" dirty="0" smtClean="0">
                <a:solidFill>
                  <a:srgbClr val="202124"/>
                </a:solidFill>
                <a:latin typeface="arial"/>
              </a:rPr>
              <a:t>The I.O is legally obliged to investigate the case from every possible angle and to probe into every version of the incident brought to his notice and then he is to submit his </a:t>
            </a:r>
            <a:r>
              <a:rPr lang="en-US" sz="2800" u="sng" dirty="0" smtClean="0">
                <a:solidFill>
                  <a:srgbClr val="202124"/>
                </a:solidFill>
                <a:latin typeface="arial"/>
              </a:rPr>
              <a:t>Final Report</a:t>
            </a:r>
            <a:r>
              <a:rPr lang="en-US" sz="2800" dirty="0" smtClean="0">
                <a:solidFill>
                  <a:srgbClr val="202124"/>
                </a:solidFill>
                <a:latin typeface="arial"/>
              </a:rPr>
              <a:t> is the matter in terms of the </a:t>
            </a:r>
            <a:r>
              <a:rPr lang="en-US" sz="2800" dirty="0" smtClean="0">
                <a:solidFill>
                  <a:srgbClr val="202124"/>
                </a:solidFill>
                <a:latin typeface="arial"/>
              </a:rPr>
              <a:t>facts </a:t>
            </a:r>
            <a:r>
              <a:rPr lang="en-US" sz="2800" dirty="0" smtClean="0">
                <a:solidFill>
                  <a:srgbClr val="202124"/>
                </a:solidFill>
                <a:latin typeface="arial"/>
              </a:rPr>
              <a:t>found by him and not in terms of any particular version of the incident advance by any person. </a:t>
            </a:r>
          </a:p>
        </p:txBody>
      </p:sp>
      <p:sp>
        <p:nvSpPr>
          <p:cNvPr id="6" name="Rectangle 5"/>
          <p:cNvSpPr/>
          <p:nvPr/>
        </p:nvSpPr>
        <p:spPr>
          <a:xfrm>
            <a:off x="1602810" y="554657"/>
            <a:ext cx="9717719" cy="523220"/>
          </a:xfrm>
          <a:prstGeom prst="rect">
            <a:avLst/>
          </a:prstGeom>
        </p:spPr>
        <p:txBody>
          <a:bodyPr wrap="square">
            <a:spAutoFit/>
          </a:bodyPr>
          <a:lstStyle/>
          <a:p>
            <a:pPr algn="ctr"/>
            <a:r>
              <a:rPr lang="en-US" sz="2800" b="1" u="sng" dirty="0">
                <a:solidFill>
                  <a:srgbClr val="002060"/>
                </a:solidFill>
                <a:latin typeface="Segoe Script" panose="030B0504020000000003" pitchFamily="66" charset="0"/>
              </a:rPr>
              <a:t>Arguments Advanced </a:t>
            </a:r>
            <a:endParaRPr lang="en-US" sz="2800" b="1" u="sng" dirty="0">
              <a:solidFill>
                <a:srgbClr val="002060"/>
              </a:solidFill>
              <a:latin typeface="Segoe Script" panose="030B0504020000000003" pitchFamily="66" charset="0"/>
            </a:endParaRPr>
          </a:p>
        </p:txBody>
      </p:sp>
    </p:spTree>
    <p:extLst>
      <p:ext uri="{BB962C8B-B14F-4D97-AF65-F5344CB8AC3E}">
        <p14:creationId xmlns:p14="http://schemas.microsoft.com/office/powerpoint/2010/main" val="18455894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19</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2"/>
          <p:cNvSpPr txBox="1">
            <a:spLocks/>
          </p:cNvSpPr>
          <p:nvPr/>
        </p:nvSpPr>
        <p:spPr>
          <a:xfrm>
            <a:off x="1100384" y="1171963"/>
            <a:ext cx="10779243"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endParaRPr lang="en-US" sz="2400" b="1" u="sng" dirty="0" smtClean="0">
              <a:solidFill>
                <a:srgbClr val="002060"/>
              </a:solidFill>
            </a:endParaRPr>
          </a:p>
          <a:p>
            <a:pPr>
              <a:buFont typeface="Arial" panose="020B0604020202020204" pitchFamily="34" charset="0"/>
              <a:buChar char="•"/>
            </a:pPr>
            <a:r>
              <a:rPr lang="en-US" sz="2800" b="1" u="sng" dirty="0" smtClean="0">
                <a:solidFill>
                  <a:srgbClr val="002060"/>
                </a:solidFill>
                <a:latin typeface="Segoe Script" panose="030B0504020000000003" pitchFamily="66" charset="0"/>
              </a:rPr>
              <a:t>BARRISTER </a:t>
            </a:r>
            <a:r>
              <a:rPr lang="en-US" sz="2800" b="1" u="sng" dirty="0">
                <a:solidFill>
                  <a:srgbClr val="002060"/>
                </a:solidFill>
                <a:latin typeface="Segoe Script" panose="030B0504020000000003" pitchFamily="66" charset="0"/>
              </a:rPr>
              <a:t>SALAMAN SAFDAR, ASC AMICUS CURIAE </a:t>
            </a:r>
          </a:p>
          <a:p>
            <a:pPr>
              <a:buFont typeface="Arial" panose="020B0604020202020204" pitchFamily="34" charset="0"/>
              <a:buChar char="•"/>
            </a:pPr>
            <a:endParaRPr lang="en-US" sz="2000" dirty="0" smtClean="0">
              <a:solidFill>
                <a:srgbClr val="202124"/>
              </a:solidFill>
              <a:latin typeface="arial"/>
            </a:endParaRPr>
          </a:p>
          <a:p>
            <a:pPr>
              <a:buFont typeface="Arial" panose="020B0604020202020204" pitchFamily="34" charset="0"/>
              <a:buChar char="•"/>
            </a:pPr>
            <a:r>
              <a:rPr lang="en-US" sz="2000" dirty="0" smtClean="0">
                <a:solidFill>
                  <a:srgbClr val="202124"/>
                </a:solidFill>
                <a:latin typeface="arial"/>
              </a:rPr>
              <a:t>Ordinarily there is to be only one FIR but there is no statutory bar against registration of multiple FIRs in respect of the same occurrence if different versions of the incident are advanced with different sets of accused persons and such version disclose commission of different cognizable offence.</a:t>
            </a:r>
          </a:p>
          <a:p>
            <a:pPr>
              <a:buFont typeface="Arial" panose="020B0604020202020204" pitchFamily="34" charset="0"/>
              <a:buChar char="•"/>
            </a:pPr>
            <a:r>
              <a:rPr lang="en-US" sz="2000" dirty="0" smtClean="0">
                <a:solidFill>
                  <a:srgbClr val="202124"/>
                </a:solidFill>
                <a:latin typeface="arial"/>
              </a:rPr>
              <a:t>The remedy of private complaint is generally not considered to be an adequate alternate remedy so that is why people insist upon registration of separate FIR qua their own versions </a:t>
            </a:r>
            <a:r>
              <a:rPr lang="en-US" sz="2000" dirty="0" smtClean="0">
                <a:solidFill>
                  <a:srgbClr val="202124"/>
                </a:solidFill>
                <a:latin typeface="arial"/>
              </a:rPr>
              <a:t>(Arrest </a:t>
            </a:r>
            <a:r>
              <a:rPr lang="en-US" sz="2000" dirty="0" smtClean="0">
                <a:solidFill>
                  <a:srgbClr val="202124"/>
                </a:solidFill>
                <a:latin typeface="arial"/>
              </a:rPr>
              <a:t>Factor)</a:t>
            </a:r>
          </a:p>
          <a:p>
            <a:pPr>
              <a:buFont typeface="Arial" panose="020B0604020202020204" pitchFamily="34" charset="0"/>
              <a:buChar char="•"/>
            </a:pPr>
            <a:endParaRPr lang="en-US" sz="2800" dirty="0" smtClean="0">
              <a:solidFill>
                <a:srgbClr val="202124"/>
              </a:solidFill>
              <a:latin typeface="arial"/>
            </a:endParaRPr>
          </a:p>
        </p:txBody>
      </p:sp>
      <p:sp>
        <p:nvSpPr>
          <p:cNvPr id="6" name="Rectangle 5"/>
          <p:cNvSpPr/>
          <p:nvPr/>
        </p:nvSpPr>
        <p:spPr>
          <a:xfrm>
            <a:off x="1233055" y="292100"/>
            <a:ext cx="10723418" cy="461665"/>
          </a:xfrm>
          <a:prstGeom prst="rect">
            <a:avLst/>
          </a:prstGeom>
        </p:spPr>
        <p:txBody>
          <a:bodyPr wrap="square">
            <a:spAutoFit/>
          </a:bodyPr>
          <a:lstStyle/>
          <a:p>
            <a:r>
              <a:rPr lang="en-US" sz="2400" b="1" u="sng" dirty="0">
                <a:solidFill>
                  <a:srgbClr val="FF0000"/>
                </a:solidFill>
                <a:latin typeface="Segoe Script" panose="030B0504020000000003" pitchFamily="66" charset="0"/>
              </a:rPr>
              <a:t>Arguments Advanced)</a:t>
            </a:r>
            <a:r>
              <a:rPr lang="en-US" sz="2400" b="1" dirty="0">
                <a:solidFill>
                  <a:srgbClr val="FF0000"/>
                </a:solidFill>
                <a:latin typeface="Segoe Script" panose="030B0504020000000003" pitchFamily="66" charset="0"/>
              </a:rPr>
              <a:t>     </a:t>
            </a:r>
            <a:r>
              <a:rPr lang="en-US" sz="2400" b="1" dirty="0" smtClean="0">
                <a:solidFill>
                  <a:srgbClr val="FF0000"/>
                </a:solidFill>
                <a:latin typeface="Segoe Script" panose="030B0504020000000003" pitchFamily="66" charset="0"/>
              </a:rPr>
              <a:t>				   </a:t>
            </a:r>
            <a:r>
              <a:rPr lang="en-US" sz="2400" b="1" u="sng" dirty="0">
                <a:solidFill>
                  <a:srgbClr val="FF0000"/>
                </a:solidFill>
                <a:latin typeface="Segoe Script" panose="030B0504020000000003" pitchFamily="66" charset="0"/>
              </a:rPr>
              <a:t>Continued</a:t>
            </a:r>
            <a:endParaRPr lang="en-US" sz="2400" b="1" u="sng" dirty="0">
              <a:solidFill>
                <a:srgbClr val="FF0000"/>
              </a:solidFill>
              <a:latin typeface="Segoe Script" panose="030B0504020000000003" pitchFamily="66" charset="0"/>
            </a:endParaRPr>
          </a:p>
        </p:txBody>
      </p:sp>
    </p:spTree>
    <p:extLst>
      <p:ext uri="{BB962C8B-B14F-4D97-AF65-F5344CB8AC3E}">
        <p14:creationId xmlns:p14="http://schemas.microsoft.com/office/powerpoint/2010/main" val="31309466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20</a:t>
            </a:fld>
            <a:endParaRPr lang="en-US"/>
          </a:p>
        </p:txBody>
      </p:sp>
      <p:sp>
        <p:nvSpPr>
          <p:cNvPr id="7" name="Title 1"/>
          <p:cNvSpPr txBox="1">
            <a:spLocks/>
          </p:cNvSpPr>
          <p:nvPr/>
        </p:nvSpPr>
        <p:spPr>
          <a:xfrm>
            <a:off x="1588957" y="6155023"/>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5" name="Content Placeholder 2"/>
          <p:cNvSpPr txBox="1">
            <a:spLocks/>
          </p:cNvSpPr>
          <p:nvPr/>
        </p:nvSpPr>
        <p:spPr>
          <a:xfrm>
            <a:off x="1100384" y="1171963"/>
            <a:ext cx="10779243" cy="518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Reasoning aspect of the Judgment </a:t>
            </a:r>
            <a:endParaRPr lang="en-US" sz="4000" b="1" u="sng" dirty="0">
              <a:solidFill>
                <a:srgbClr val="002060"/>
              </a:solidFill>
              <a:latin typeface="Segoe Script" panose="030B0504020000000003" pitchFamily="66" charset="0"/>
            </a:endParaRPr>
          </a:p>
          <a:p>
            <a:pPr marL="0" indent="0">
              <a:buFont typeface="Wingdings 3" charset="2"/>
              <a:buNone/>
            </a:pPr>
            <a:endParaRPr lang="en-US" sz="2400" b="1" u="sng" dirty="0" smtClean="0">
              <a:solidFill>
                <a:srgbClr val="002060"/>
              </a:solidFill>
            </a:endParaRPr>
          </a:p>
          <a:p>
            <a:pPr>
              <a:buFont typeface="Arial" panose="020B0604020202020204" pitchFamily="34" charset="0"/>
              <a:buChar char="•"/>
            </a:pPr>
            <a:r>
              <a:rPr lang="en-US" sz="2800" dirty="0" smtClean="0">
                <a:solidFill>
                  <a:srgbClr val="202124"/>
                </a:solidFill>
                <a:latin typeface="arial"/>
              </a:rPr>
              <a:t>Analysis of the pro and contra case law on the subject.</a:t>
            </a:r>
          </a:p>
          <a:p>
            <a:pPr>
              <a:buFont typeface="Arial" panose="020B0604020202020204" pitchFamily="34" charset="0"/>
              <a:buChar char="•"/>
            </a:pPr>
            <a:r>
              <a:rPr lang="en-US" sz="2800" dirty="0" smtClean="0">
                <a:solidFill>
                  <a:srgbClr val="202124"/>
                </a:solidFill>
                <a:latin typeface="arial"/>
              </a:rPr>
              <a:t>Interpretation of the relevant statutory law (Code and police Rules)</a:t>
            </a:r>
          </a:p>
          <a:p>
            <a:pPr>
              <a:buFont typeface="Arial" panose="020B0604020202020204" pitchFamily="34" charset="0"/>
              <a:buChar char="•"/>
            </a:pPr>
            <a:r>
              <a:rPr lang="en-US" sz="2800" dirty="0" smtClean="0">
                <a:solidFill>
                  <a:srgbClr val="202124"/>
                </a:solidFill>
                <a:latin typeface="arial"/>
              </a:rPr>
              <a:t>Deliberation on the nexus between the registration of an FIR and the power of an arrest entrusted to the police under the law.</a:t>
            </a:r>
          </a:p>
        </p:txBody>
      </p:sp>
    </p:spTree>
    <p:extLst>
      <p:ext uri="{BB962C8B-B14F-4D97-AF65-F5344CB8AC3E}">
        <p14:creationId xmlns:p14="http://schemas.microsoft.com/office/powerpoint/2010/main" val="1755222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21</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3" name="Content Placeholder 2"/>
          <p:cNvSpPr txBox="1">
            <a:spLocks/>
          </p:cNvSpPr>
          <p:nvPr/>
        </p:nvSpPr>
        <p:spPr>
          <a:xfrm>
            <a:off x="1100384" y="1171963"/>
            <a:ext cx="10779243" cy="5181601"/>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Analysis of the case law  </a:t>
            </a:r>
            <a:endParaRPr lang="en-US" sz="4000" b="1" u="sng" dirty="0">
              <a:solidFill>
                <a:srgbClr val="002060"/>
              </a:solidFill>
              <a:latin typeface="Segoe Script" panose="030B0504020000000003" pitchFamily="66" charset="0"/>
            </a:endParaRPr>
          </a:p>
          <a:p>
            <a:pPr marL="0" indent="0">
              <a:buFont typeface="Wingdings 3" charset="2"/>
              <a:buNone/>
            </a:pPr>
            <a:endParaRPr lang="en-US" sz="1300" b="1" u="sng" dirty="0" smtClean="0">
              <a:solidFill>
                <a:srgbClr val="002060"/>
              </a:solidFill>
            </a:endParaRPr>
          </a:p>
          <a:p>
            <a:pPr>
              <a:buFont typeface="Arial" panose="020B0604020202020204" pitchFamily="34" charset="0"/>
              <a:buChar char="•"/>
            </a:pPr>
            <a:r>
              <a:rPr lang="en-US" sz="2800" dirty="0" smtClean="0">
                <a:solidFill>
                  <a:srgbClr val="202124"/>
                </a:solidFill>
                <a:latin typeface="arial"/>
              </a:rPr>
              <a:t>Three categories of the judgments </a:t>
            </a:r>
          </a:p>
          <a:p>
            <a:pPr marL="0" indent="0">
              <a:buNone/>
            </a:pPr>
            <a:r>
              <a:rPr lang="en-US" sz="3100" b="1" dirty="0" smtClean="0">
                <a:solidFill>
                  <a:srgbClr val="202124"/>
                </a:solidFill>
                <a:latin typeface="arial"/>
              </a:rPr>
              <a:t>First Category</a:t>
            </a:r>
          </a:p>
          <a:p>
            <a:pPr algn="just">
              <a:buFont typeface="Arial" panose="020B0604020202020204" pitchFamily="34" charset="0"/>
              <a:buChar char="•"/>
            </a:pPr>
            <a:r>
              <a:rPr lang="en-US" sz="2800" dirty="0" smtClean="0">
                <a:solidFill>
                  <a:srgbClr val="202124"/>
                </a:solidFill>
                <a:latin typeface="arial"/>
              </a:rPr>
              <a:t>Allowed only one FIR </a:t>
            </a:r>
            <a:r>
              <a:rPr lang="en-US" sz="2800" dirty="0" smtClean="0">
                <a:solidFill>
                  <a:srgbClr val="202124"/>
                </a:solidFill>
                <a:latin typeface="arial"/>
              </a:rPr>
              <a:t>for an occurrence and clearly provided that all the subsequent statements to the police were to be recorded under section 161 of the Code and that the police officials were free to investigate the case. Consequently, only one trial to take place. </a:t>
            </a:r>
          </a:p>
          <a:p>
            <a:pPr marL="0" indent="0">
              <a:buNone/>
            </a:pPr>
            <a:r>
              <a:rPr lang="en-US" sz="3100" b="1" dirty="0" smtClean="0">
                <a:solidFill>
                  <a:srgbClr val="202124"/>
                </a:solidFill>
                <a:latin typeface="arial"/>
              </a:rPr>
              <a:t>Second Category </a:t>
            </a:r>
          </a:p>
          <a:p>
            <a:pPr algn="just">
              <a:buFont typeface="Arial" panose="020B0604020202020204" pitchFamily="34" charset="0"/>
              <a:buChar char="•"/>
            </a:pPr>
            <a:r>
              <a:rPr lang="en-US" sz="2800" dirty="0" smtClean="0">
                <a:solidFill>
                  <a:srgbClr val="202124"/>
                </a:solidFill>
                <a:latin typeface="arial"/>
              </a:rPr>
              <a:t>The police were bound to register FIR under section 154 </a:t>
            </a:r>
            <a:r>
              <a:rPr lang="en-US" sz="2800" dirty="0" err="1" smtClean="0">
                <a:solidFill>
                  <a:srgbClr val="202124"/>
                </a:solidFill>
                <a:latin typeface="arial"/>
              </a:rPr>
              <a:t>Cr.P.C</a:t>
            </a:r>
            <a:r>
              <a:rPr lang="en-US" sz="2800" dirty="0" smtClean="0">
                <a:solidFill>
                  <a:srgbClr val="202124"/>
                </a:solidFill>
                <a:latin typeface="arial"/>
              </a:rPr>
              <a:t>, hence multiple FIRs could be registered. The outcome of this approach was that it allowed the multiplication of Criminal Proceedings. Hence multiple FIRs meant multiple cases and multiple cases meant multiple </a:t>
            </a:r>
            <a:r>
              <a:rPr lang="en-US" sz="2800" dirty="0" smtClean="0">
                <a:solidFill>
                  <a:srgbClr val="202124"/>
                </a:solidFill>
                <a:latin typeface="arial"/>
              </a:rPr>
              <a:t>trials. </a:t>
            </a:r>
            <a:endParaRPr lang="en-US" sz="2800" dirty="0" smtClean="0">
              <a:solidFill>
                <a:srgbClr val="202124"/>
              </a:solidFill>
              <a:latin typeface="arial"/>
            </a:endParaRPr>
          </a:p>
          <a:p>
            <a:pPr marL="0" indent="0">
              <a:buNone/>
            </a:pPr>
            <a:r>
              <a:rPr lang="en-US" sz="3100" b="1" dirty="0" smtClean="0">
                <a:solidFill>
                  <a:srgbClr val="202124"/>
                </a:solidFill>
                <a:latin typeface="arial"/>
              </a:rPr>
              <a:t>Third Category </a:t>
            </a:r>
          </a:p>
          <a:p>
            <a:pPr algn="just">
              <a:buFont typeface="Arial" panose="020B0604020202020204" pitchFamily="34" charset="0"/>
              <a:buChar char="•"/>
            </a:pPr>
            <a:r>
              <a:rPr lang="en-US" sz="2800" dirty="0" smtClean="0">
                <a:solidFill>
                  <a:srgbClr val="202124"/>
                </a:solidFill>
                <a:latin typeface="arial"/>
              </a:rPr>
              <a:t>Left the matter to the circumstances of the case. A separate FIR can only be registered if the new version pertains to a different occurrence or discloses commission of a different cognizable offence. </a:t>
            </a:r>
          </a:p>
        </p:txBody>
      </p:sp>
      <p:sp>
        <p:nvSpPr>
          <p:cNvPr id="12" name="Rectangle 11"/>
          <p:cNvSpPr/>
          <p:nvPr/>
        </p:nvSpPr>
        <p:spPr>
          <a:xfrm>
            <a:off x="1233055" y="241300"/>
            <a:ext cx="10723418" cy="400110"/>
          </a:xfrm>
          <a:prstGeom prst="rect">
            <a:avLst/>
          </a:prstGeom>
        </p:spPr>
        <p:txBody>
          <a:bodyPr wrap="square">
            <a:spAutoFit/>
          </a:bodyPr>
          <a:lstStyle/>
          <a:p>
            <a:r>
              <a:rPr lang="en-US" sz="2000" b="1" u="sng" dirty="0" smtClean="0">
                <a:solidFill>
                  <a:srgbClr val="C00000"/>
                </a:solidFill>
                <a:latin typeface="Segoe Script" panose="030B0504020000000003" pitchFamily="66" charset="0"/>
              </a:rPr>
              <a:t>Reasoning </a:t>
            </a:r>
            <a:r>
              <a:rPr lang="en-US" sz="2000" b="1" u="sng" dirty="0">
                <a:solidFill>
                  <a:srgbClr val="C00000"/>
                </a:solidFill>
                <a:latin typeface="Segoe Script" panose="030B0504020000000003" pitchFamily="66" charset="0"/>
              </a:rPr>
              <a:t>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1600" b="1" dirty="0" smtClean="0">
              <a:solidFill>
                <a:srgbClr val="C00000"/>
              </a:solidFill>
            </a:endParaRPr>
          </a:p>
        </p:txBody>
      </p:sp>
    </p:spTree>
    <p:extLst>
      <p:ext uri="{BB962C8B-B14F-4D97-AF65-F5344CB8AC3E}">
        <p14:creationId xmlns:p14="http://schemas.microsoft.com/office/powerpoint/2010/main" val="3285830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22</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r>
              <a:rPr lang="en-US" sz="2400" b="1" u="sng" dirty="0">
                <a:solidFill>
                  <a:srgbClr val="C00000"/>
                </a:solidFill>
                <a:latin typeface="Segoe Script" panose="030B0504020000000003" pitchFamily="66" charset="0"/>
              </a:rPr>
              <a:t>Reasoning aspect of the Judgment</a:t>
            </a:r>
            <a:r>
              <a:rPr lang="en-US" sz="2400" b="1" dirty="0">
                <a:solidFill>
                  <a:srgbClr val="C00000"/>
                </a:solidFill>
                <a:latin typeface="Segoe Script" panose="030B0504020000000003" pitchFamily="66" charset="0"/>
              </a:rPr>
              <a:t> </a:t>
            </a:r>
            <a:r>
              <a:rPr lang="en-US" sz="2400" b="1" dirty="0" smtClean="0">
                <a:solidFill>
                  <a:srgbClr val="C00000"/>
                </a:solidFill>
                <a:latin typeface="Segoe Script" panose="030B0504020000000003" pitchFamily="66" charset="0"/>
              </a:rPr>
              <a:t> 				</a:t>
            </a:r>
            <a:r>
              <a:rPr lang="en-US" sz="2400" b="1" u="sng" dirty="0" smtClean="0">
                <a:solidFill>
                  <a:srgbClr val="C00000"/>
                </a:solidFill>
                <a:latin typeface="Segoe Script" panose="030B0504020000000003" pitchFamily="66" charset="0"/>
              </a:rPr>
              <a:t>(Continued) </a:t>
            </a:r>
            <a:endParaRPr lang="en-US" sz="24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Interpretation of the law </a:t>
            </a:r>
            <a:endParaRPr lang="en-US" sz="4000" b="1" u="sng" dirty="0">
              <a:solidFill>
                <a:srgbClr val="002060"/>
              </a:solidFill>
              <a:latin typeface="Segoe Script" panose="030B0504020000000003" pitchFamily="66" charset="0"/>
            </a:endParaRPr>
          </a:p>
          <a:p>
            <a:pPr marL="0" indent="0">
              <a:buFont typeface="Wingdings 3" charset="2"/>
              <a:buNone/>
            </a:pPr>
            <a:endParaRPr lang="en-US" sz="2400" b="1" u="sng" dirty="0" smtClean="0">
              <a:solidFill>
                <a:srgbClr val="002060"/>
              </a:solidFill>
            </a:endParaRPr>
          </a:p>
          <a:p>
            <a:pPr marL="0" indent="0" algn="just">
              <a:buNone/>
            </a:pPr>
            <a:r>
              <a:rPr lang="en-US" sz="3400" b="1" dirty="0" smtClean="0">
                <a:solidFill>
                  <a:srgbClr val="202124"/>
                </a:solidFill>
                <a:latin typeface="arial"/>
              </a:rPr>
              <a:t>Section 154</a:t>
            </a:r>
          </a:p>
          <a:p>
            <a:pPr marL="0" indent="0" algn="just">
              <a:buNone/>
            </a:pPr>
            <a:r>
              <a:rPr lang="en-US" sz="3400" dirty="0" smtClean="0">
                <a:solidFill>
                  <a:srgbClr val="202124"/>
                </a:solidFill>
                <a:latin typeface="arial"/>
              </a:rPr>
              <a:t>	</a:t>
            </a:r>
            <a:r>
              <a:rPr lang="en-US" sz="3800" dirty="0" smtClean="0">
                <a:solidFill>
                  <a:srgbClr val="202124"/>
                </a:solidFill>
                <a:latin typeface="arial"/>
              </a:rPr>
              <a:t>After registration of an FIR the matter becomes a case. Every step taken thereafter </a:t>
            </a:r>
            <a:r>
              <a:rPr lang="en-US" sz="3800" dirty="0" smtClean="0">
                <a:solidFill>
                  <a:srgbClr val="202124"/>
                </a:solidFill>
                <a:latin typeface="arial"/>
              </a:rPr>
              <a:t>in the ensuing investigation </a:t>
            </a:r>
            <a:r>
              <a:rPr lang="en-US" sz="3800" dirty="0" smtClean="0">
                <a:solidFill>
                  <a:srgbClr val="202124"/>
                </a:solidFill>
                <a:latin typeface="arial"/>
              </a:rPr>
              <a:t>u/s 156, 157 and 159 is a step taken in that case. The gathered information may or may not be in accord with the facts narrated in the FIR.</a:t>
            </a:r>
          </a:p>
          <a:p>
            <a:pPr algn="just">
              <a:buFont typeface="Arial" panose="020B0604020202020204" pitchFamily="34" charset="0"/>
              <a:buChar char="•"/>
            </a:pPr>
            <a:endParaRPr lang="en-US" sz="2600" dirty="0" smtClean="0">
              <a:solidFill>
                <a:srgbClr val="202124"/>
              </a:solidFill>
              <a:latin typeface="arial"/>
            </a:endParaRPr>
          </a:p>
          <a:p>
            <a:pPr marL="0" indent="0" algn="just">
              <a:buNone/>
            </a:pPr>
            <a:r>
              <a:rPr lang="en-US" sz="3400" b="1" dirty="0" smtClean="0">
                <a:solidFill>
                  <a:srgbClr val="202124"/>
                </a:solidFill>
                <a:latin typeface="arial"/>
              </a:rPr>
              <a:t>Section 160 </a:t>
            </a:r>
            <a:r>
              <a:rPr lang="en-US" sz="3400" dirty="0" smtClean="0">
                <a:solidFill>
                  <a:srgbClr val="202124"/>
                </a:solidFill>
                <a:latin typeface="arial"/>
              </a:rPr>
              <a:t> </a:t>
            </a:r>
            <a:r>
              <a:rPr lang="en-US" sz="2900" dirty="0" smtClean="0">
                <a:solidFill>
                  <a:srgbClr val="202124"/>
                </a:solidFill>
                <a:latin typeface="arial"/>
              </a:rPr>
              <a:t>(Power to require attendance of those acquainted with the circumstances of the case)</a:t>
            </a:r>
            <a:endParaRPr lang="en-US" sz="3400" dirty="0" smtClean="0">
              <a:solidFill>
                <a:srgbClr val="202124"/>
              </a:solidFill>
              <a:latin typeface="arial"/>
            </a:endParaRPr>
          </a:p>
          <a:p>
            <a:pPr marL="0" indent="0" algn="just">
              <a:buNone/>
            </a:pPr>
            <a:endParaRPr lang="en-US" sz="1900" dirty="0" smtClean="0">
              <a:solidFill>
                <a:srgbClr val="202124"/>
              </a:solidFill>
              <a:latin typeface="arial"/>
            </a:endParaRPr>
          </a:p>
          <a:p>
            <a:pPr marL="0" indent="0" algn="just">
              <a:buNone/>
            </a:pPr>
            <a:r>
              <a:rPr lang="en-US" sz="3800" dirty="0" smtClean="0">
                <a:solidFill>
                  <a:srgbClr val="202124"/>
                </a:solidFill>
                <a:latin typeface="arial"/>
              </a:rPr>
              <a:t>	The IO to embark upon an exercise to discover the actuality of the matter irrespective of the version of the incident narrated by the first information through the FIR. Every new information (version) received is not to require registration of a separate FIR because such information is a part of investigation of the same case which has already been registered. </a:t>
            </a:r>
          </a:p>
        </p:txBody>
      </p:sp>
    </p:spTree>
    <p:extLst>
      <p:ext uri="{BB962C8B-B14F-4D97-AF65-F5344CB8AC3E}">
        <p14:creationId xmlns:p14="http://schemas.microsoft.com/office/powerpoint/2010/main" val="13102120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23</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3" name="Content Placeholder 2"/>
          <p:cNvSpPr txBox="1">
            <a:spLocks/>
          </p:cNvSpPr>
          <p:nvPr/>
        </p:nvSpPr>
        <p:spPr>
          <a:xfrm>
            <a:off x="1100384" y="1171963"/>
            <a:ext cx="10779243" cy="5181601"/>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b="1" dirty="0" smtClean="0">
                <a:solidFill>
                  <a:srgbClr val="C00000"/>
                </a:solidFill>
                <a:latin typeface="Segoe Script" panose="030B0504020000000003" pitchFamily="66" charset="0"/>
              </a:rPr>
              <a:t>	</a:t>
            </a:r>
            <a:r>
              <a:rPr lang="en-US" sz="4000" b="1" u="sng" dirty="0" smtClean="0">
                <a:solidFill>
                  <a:srgbClr val="002060"/>
                </a:solidFill>
                <a:latin typeface="Segoe Script" panose="030B0504020000000003" pitchFamily="66" charset="0"/>
              </a:rPr>
              <a:t>Difference between case and information</a:t>
            </a:r>
            <a:endParaRPr lang="en-US" sz="4000" b="1" u="sng" dirty="0">
              <a:solidFill>
                <a:srgbClr val="002060"/>
              </a:solidFill>
              <a:latin typeface="Segoe Script" panose="030B0504020000000003" pitchFamily="66" charset="0"/>
            </a:endParaRPr>
          </a:p>
          <a:p>
            <a:pPr marL="0" indent="0">
              <a:buFont typeface="Wingdings 3" charset="2"/>
              <a:buNone/>
            </a:pPr>
            <a:endParaRPr lang="en-US" sz="2400" b="1" u="sng" dirty="0" smtClean="0">
              <a:solidFill>
                <a:srgbClr val="002060"/>
              </a:solidFill>
            </a:endParaRPr>
          </a:p>
          <a:p>
            <a:pPr marL="0" indent="0" algn="just">
              <a:buNone/>
            </a:pPr>
            <a:r>
              <a:rPr lang="en-US" sz="3400" b="1" dirty="0" smtClean="0">
                <a:solidFill>
                  <a:srgbClr val="202124"/>
                </a:solidFill>
                <a:latin typeface="arial"/>
              </a:rPr>
              <a:t>Rule 24.1 police Rules, 1934</a:t>
            </a:r>
          </a:p>
          <a:p>
            <a:pPr algn="just">
              <a:buFont typeface="Wingdings" pitchFamily="2" charset="2"/>
              <a:buChar char="§"/>
            </a:pPr>
            <a:r>
              <a:rPr lang="en-US" sz="3400" dirty="0" smtClean="0">
                <a:solidFill>
                  <a:srgbClr val="202124"/>
                </a:solidFill>
                <a:latin typeface="arial"/>
              </a:rPr>
              <a:t>         Information to the police relating to an offence, received under section 154 </a:t>
            </a:r>
            <a:r>
              <a:rPr lang="en-US" sz="3400" dirty="0" err="1" smtClean="0">
                <a:solidFill>
                  <a:srgbClr val="202124"/>
                </a:solidFill>
                <a:latin typeface="arial"/>
              </a:rPr>
              <a:t>Cr.P.C</a:t>
            </a:r>
            <a:r>
              <a:rPr lang="en-US" sz="3400" dirty="0" smtClean="0">
                <a:solidFill>
                  <a:srgbClr val="202124"/>
                </a:solidFill>
                <a:latin typeface="arial"/>
              </a:rPr>
              <a:t> </a:t>
            </a:r>
          </a:p>
          <a:p>
            <a:pPr algn="just">
              <a:buFont typeface="Arial" panose="020B0604020202020204" pitchFamily="34" charset="0"/>
              <a:buChar char="•"/>
            </a:pPr>
            <a:endParaRPr lang="en-US" sz="3400" dirty="0" smtClean="0">
              <a:solidFill>
                <a:srgbClr val="202124"/>
              </a:solidFill>
              <a:latin typeface="arial"/>
            </a:endParaRPr>
          </a:p>
          <a:p>
            <a:pPr marL="0" indent="0" algn="just">
              <a:buNone/>
            </a:pPr>
            <a:r>
              <a:rPr lang="en-US" sz="3400" b="1" dirty="0" smtClean="0">
                <a:solidFill>
                  <a:srgbClr val="202124"/>
                </a:solidFill>
                <a:latin typeface="arial"/>
              </a:rPr>
              <a:t>Rule 24.5 Police Rules, 1934</a:t>
            </a:r>
            <a:endParaRPr lang="en-US" sz="3400" dirty="0" smtClean="0">
              <a:solidFill>
                <a:srgbClr val="202124"/>
              </a:solidFill>
              <a:latin typeface="arial"/>
            </a:endParaRPr>
          </a:p>
          <a:p>
            <a:pPr marL="0" indent="0" algn="just">
              <a:buNone/>
            </a:pPr>
            <a:endParaRPr lang="en-US" sz="3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         Information received and registered is treated as a “Case” bearing an annual number, which remains the same forever irrespective of any number of different versions received regarding commission of the said offence or any number of different circumstances or set of culprits. </a:t>
            </a:r>
          </a:p>
          <a:p>
            <a:pPr marL="0" indent="0" algn="just">
              <a:buNone/>
            </a:pPr>
            <a:endParaRPr lang="en-US" sz="34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		  Analogy from registration of motor vehicles. </a:t>
            </a:r>
          </a:p>
        </p:txBody>
      </p:sp>
      <p:sp>
        <p:nvSpPr>
          <p:cNvPr id="15" name="Rectangle 14"/>
          <p:cNvSpPr/>
          <p:nvPr/>
        </p:nvSpPr>
        <p:spPr>
          <a:xfrm>
            <a:off x="1274618" y="154547"/>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2" name="Rectangle 1"/>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3972153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24</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sz="3400" b="1" dirty="0" smtClean="0">
                <a:solidFill>
                  <a:srgbClr val="202124"/>
                </a:solidFill>
                <a:latin typeface="arial"/>
              </a:rPr>
              <a:t>Rule 24.17 Police Rules, 1934 (Successive Special Reports) </a:t>
            </a:r>
          </a:p>
          <a:p>
            <a:pPr algn="just">
              <a:buFont typeface="Wingdings" pitchFamily="2" charset="2"/>
              <a:buChar char="§"/>
            </a:pPr>
            <a:r>
              <a:rPr lang="en-US" sz="3400" dirty="0" smtClean="0">
                <a:solidFill>
                  <a:srgbClr val="202124"/>
                </a:solidFill>
                <a:latin typeface="arial"/>
              </a:rPr>
              <a:t>      The case and its number in the police record remains the same whatever development may take place during the investigation of the case and that is also true of any new version advanced or any new set of culprits introduced during the progress of the investigation.  </a:t>
            </a:r>
          </a:p>
          <a:p>
            <a:pPr algn="just">
              <a:buFont typeface="Wingdings" pitchFamily="2" charset="2"/>
              <a:buChar char="§"/>
            </a:pPr>
            <a:endParaRPr lang="en-US" sz="3400" dirty="0" smtClean="0">
              <a:solidFill>
                <a:srgbClr val="202124"/>
              </a:solidFill>
              <a:latin typeface="arial"/>
            </a:endParaRPr>
          </a:p>
          <a:p>
            <a:pPr marL="0" indent="0" algn="just">
              <a:buNone/>
            </a:pPr>
            <a:r>
              <a:rPr lang="en-US" sz="3400" b="1" dirty="0" smtClean="0">
                <a:solidFill>
                  <a:srgbClr val="202124"/>
                </a:solidFill>
                <a:latin typeface="arial"/>
              </a:rPr>
              <a:t>Rule 25.3 Police Rules, 1934</a:t>
            </a:r>
            <a:endParaRPr lang="en-US" sz="3400" dirty="0" smtClean="0">
              <a:solidFill>
                <a:srgbClr val="202124"/>
              </a:solidFill>
              <a:latin typeface="arial"/>
            </a:endParaRPr>
          </a:p>
          <a:p>
            <a:pPr marL="0" indent="0" algn="just">
              <a:buNone/>
            </a:pPr>
            <a:endParaRPr lang="en-US" sz="3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      Duty of an I.O to find out the truth. His object shall be to discover the actual facts of the case and to arrest the real offender. He shall not commit himself prematurely to any view of the facts or against any person.  </a:t>
            </a:r>
          </a:p>
          <a:p>
            <a:pPr algn="just">
              <a:buFont typeface="Wingdings" pitchFamily="2" charset="2"/>
              <a:buChar char="§"/>
            </a:pPr>
            <a:r>
              <a:rPr lang="en-US" sz="3400" dirty="0" smtClean="0">
                <a:solidFill>
                  <a:srgbClr val="202124"/>
                </a:solidFill>
                <a:latin typeface="arial"/>
              </a:rPr>
              <a:t>      This Rule should suffice to dispel any impression that investigation is to be restricted to the version of FIR.   </a:t>
            </a:r>
          </a:p>
          <a:p>
            <a:pPr algn="just">
              <a:buFont typeface="Wingdings" pitchFamily="2" charset="2"/>
              <a:buChar char="§"/>
            </a:pPr>
            <a:r>
              <a:rPr lang="en-US" sz="3400" dirty="0" smtClean="0">
                <a:solidFill>
                  <a:srgbClr val="202124"/>
                </a:solidFill>
                <a:latin typeface="arial"/>
              </a:rPr>
              <a:t>      The Final report to be submitted under section 173 </a:t>
            </a:r>
            <a:r>
              <a:rPr lang="en-US" sz="3400" dirty="0" err="1" smtClean="0">
                <a:solidFill>
                  <a:srgbClr val="202124"/>
                </a:solidFill>
                <a:latin typeface="arial"/>
              </a:rPr>
              <a:t>Cr.P.C</a:t>
            </a:r>
            <a:r>
              <a:rPr lang="en-US" sz="3400" dirty="0" smtClean="0">
                <a:solidFill>
                  <a:srgbClr val="202124"/>
                </a:solidFill>
                <a:latin typeface="arial"/>
              </a:rPr>
              <a:t> is to be based upon his final opinion, which is not to be guided by what first </a:t>
            </a:r>
            <a:r>
              <a:rPr lang="en-US" sz="3400" dirty="0" smtClean="0">
                <a:solidFill>
                  <a:srgbClr val="202124"/>
                </a:solidFill>
                <a:latin typeface="arial"/>
              </a:rPr>
              <a:t>informant had </a:t>
            </a:r>
            <a:r>
              <a:rPr lang="en-US" sz="3400" dirty="0" smtClean="0">
                <a:solidFill>
                  <a:srgbClr val="202124"/>
                </a:solidFill>
                <a:latin typeface="arial"/>
              </a:rPr>
              <a:t>stated or alleged. </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8508806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25</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500" b="1" u="sng" dirty="0" smtClean="0">
                <a:solidFill>
                  <a:srgbClr val="002060"/>
                </a:solidFill>
                <a:latin typeface="Segoe Script" panose="030B0504020000000003" pitchFamily="66" charset="0"/>
              </a:rPr>
              <a:t>Clarification </a:t>
            </a:r>
            <a:r>
              <a:rPr lang="en-US" sz="4500" b="1" u="sng" dirty="0">
                <a:solidFill>
                  <a:srgbClr val="002060"/>
                </a:solidFill>
                <a:latin typeface="Segoe Script" panose="030B0504020000000003" pitchFamily="66" charset="0"/>
              </a:rPr>
              <a:t>of a </a:t>
            </a:r>
            <a:r>
              <a:rPr lang="en-US" sz="4500" b="1" u="sng" dirty="0" smtClean="0">
                <a:solidFill>
                  <a:srgbClr val="002060"/>
                </a:solidFill>
                <a:latin typeface="Segoe Script" panose="030B0504020000000003" pitchFamily="66" charset="0"/>
              </a:rPr>
              <a:t>misunderstanding</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algn="just">
              <a:buFont typeface="Wingdings" pitchFamily="2" charset="2"/>
              <a:buChar char="§"/>
            </a:pPr>
            <a:r>
              <a:rPr lang="en-US" sz="3400" dirty="0" smtClean="0">
                <a:solidFill>
                  <a:srgbClr val="202124"/>
                </a:solidFill>
                <a:latin typeface="arial"/>
              </a:rPr>
              <a:t> FIR is not the version of the incident </a:t>
            </a:r>
            <a:r>
              <a:rPr lang="en-US" sz="3400" dirty="0" smtClean="0">
                <a:solidFill>
                  <a:srgbClr val="202124"/>
                </a:solidFill>
                <a:latin typeface="arial"/>
              </a:rPr>
              <a:t>reported </a:t>
            </a:r>
            <a:r>
              <a:rPr lang="en-US" sz="3400" dirty="0" smtClean="0">
                <a:solidFill>
                  <a:srgbClr val="202124"/>
                </a:solidFill>
                <a:latin typeface="arial"/>
              </a:rPr>
              <a:t>to the police</a:t>
            </a:r>
          </a:p>
          <a:p>
            <a:pPr algn="just">
              <a:buFont typeface="Wingdings" pitchFamily="2" charset="2"/>
              <a:buChar char="§"/>
            </a:pPr>
            <a:r>
              <a:rPr lang="en-US" sz="3400" dirty="0" smtClean="0">
                <a:solidFill>
                  <a:srgbClr val="202124"/>
                </a:solidFill>
                <a:latin typeface="arial"/>
              </a:rPr>
              <a:t>It is only an information about commission of a cognizable offence  and not about the circumstances in which such offence was committed or by whom committed </a:t>
            </a:r>
          </a:p>
          <a:p>
            <a:pPr algn="just">
              <a:buFont typeface="Wingdings" pitchFamily="2" charset="2"/>
              <a:buChar char="§"/>
            </a:pPr>
            <a:r>
              <a:rPr lang="en-US" sz="3400" dirty="0" smtClean="0">
                <a:solidFill>
                  <a:srgbClr val="202124"/>
                </a:solidFill>
                <a:latin typeface="arial"/>
              </a:rPr>
              <a:t>If the mode or manner of commission or the accused is named then that is just a version of the </a:t>
            </a:r>
            <a:r>
              <a:rPr lang="en-US" sz="3400" dirty="0" smtClean="0">
                <a:solidFill>
                  <a:srgbClr val="202124"/>
                </a:solidFill>
                <a:latin typeface="arial"/>
              </a:rPr>
              <a:t>informant.</a:t>
            </a:r>
          </a:p>
          <a:p>
            <a:pPr algn="just">
              <a:buFont typeface="Wingdings" pitchFamily="2" charset="2"/>
              <a:buChar char="§"/>
            </a:pPr>
            <a:r>
              <a:rPr lang="en-US" sz="3400" dirty="0" smtClean="0">
                <a:solidFill>
                  <a:srgbClr val="202124"/>
                </a:solidFill>
                <a:latin typeface="arial"/>
              </a:rPr>
              <a:t>I.O is free to entertain any member of such version.</a:t>
            </a:r>
            <a:r>
              <a:rPr lang="en-US" sz="3400" dirty="0" smtClean="0">
                <a:solidFill>
                  <a:srgbClr val="202124"/>
                </a:solidFill>
                <a:latin typeface="arial"/>
              </a:rPr>
              <a:t> </a:t>
            </a:r>
            <a:endParaRPr lang="en-US" sz="3400" dirty="0" smtClean="0">
              <a:solidFill>
                <a:srgbClr val="202124"/>
              </a:solidFill>
              <a:latin typeface="arial"/>
            </a:endParaRP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13212716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26</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500" b="1" u="sng" dirty="0" smtClean="0">
                <a:solidFill>
                  <a:srgbClr val="002060"/>
                </a:solidFill>
                <a:latin typeface="Segoe Script" panose="030B0504020000000003" pitchFamily="66" charset="0"/>
              </a:rPr>
              <a:t>Nexus between FIR and Power of arrest </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algn="just">
              <a:buFont typeface="Wingdings" pitchFamily="2" charset="2"/>
              <a:buChar char="§"/>
            </a:pPr>
            <a:r>
              <a:rPr lang="en-US" sz="3400" dirty="0" smtClean="0">
                <a:solidFill>
                  <a:srgbClr val="202124"/>
                </a:solidFill>
                <a:latin typeface="arial"/>
              </a:rPr>
              <a:t> No linkage between the two</a:t>
            </a:r>
          </a:p>
          <a:p>
            <a:pPr algn="just">
              <a:buFont typeface="Wingdings" pitchFamily="2" charset="2"/>
              <a:buChar char="§"/>
            </a:pPr>
            <a:r>
              <a:rPr lang="en-US" sz="3400" dirty="0" smtClean="0">
                <a:solidFill>
                  <a:srgbClr val="202124"/>
                </a:solidFill>
                <a:latin typeface="arial"/>
              </a:rPr>
              <a:t>Illustration by asking a query from the </a:t>
            </a:r>
            <a:r>
              <a:rPr lang="en-US" sz="3400" dirty="0" smtClean="0">
                <a:solidFill>
                  <a:srgbClr val="202124"/>
                </a:solidFill>
                <a:latin typeface="arial"/>
              </a:rPr>
              <a:t>petitioner </a:t>
            </a:r>
            <a:r>
              <a:rPr lang="en-US" sz="3400" dirty="0" err="1" smtClean="0">
                <a:solidFill>
                  <a:srgbClr val="202124"/>
                </a:solidFill>
                <a:latin typeface="arial"/>
              </a:rPr>
              <a:t>Sughran</a:t>
            </a:r>
            <a:r>
              <a:rPr lang="en-US" sz="3400" dirty="0" smtClean="0">
                <a:solidFill>
                  <a:srgbClr val="202124"/>
                </a:solidFill>
                <a:latin typeface="arial"/>
              </a:rPr>
              <a:t> </a:t>
            </a:r>
            <a:r>
              <a:rPr lang="en-US" sz="3400" dirty="0" err="1" smtClean="0">
                <a:solidFill>
                  <a:srgbClr val="202124"/>
                </a:solidFill>
                <a:latin typeface="arial"/>
              </a:rPr>
              <a:t>Bibi</a:t>
            </a:r>
            <a:r>
              <a:rPr lang="en-US" sz="3400" dirty="0" smtClean="0">
                <a:solidFill>
                  <a:srgbClr val="202124"/>
                </a:solidFill>
                <a:latin typeface="arial"/>
              </a:rPr>
              <a:t>)</a:t>
            </a:r>
            <a:endParaRPr lang="en-US" sz="34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The law does not permit arrest of a person merely on the basis of a bald allegation leveled against him.</a:t>
            </a:r>
          </a:p>
          <a:p>
            <a:pPr algn="just">
              <a:buFont typeface="Wingdings" pitchFamily="2" charset="2"/>
              <a:buChar char="§"/>
            </a:pPr>
            <a:r>
              <a:rPr lang="en-US" sz="3400" dirty="0" smtClean="0">
                <a:solidFill>
                  <a:srgbClr val="202124"/>
                </a:solidFill>
                <a:latin typeface="arial"/>
              </a:rPr>
              <a:t>Power under section 54 and 55 </a:t>
            </a:r>
            <a:r>
              <a:rPr lang="en-US" sz="3400" dirty="0" err="1" smtClean="0">
                <a:solidFill>
                  <a:srgbClr val="202124"/>
                </a:solidFill>
                <a:latin typeface="arial"/>
              </a:rPr>
              <a:t>Cr.P.C</a:t>
            </a:r>
            <a:r>
              <a:rPr lang="en-US" sz="3400" dirty="0" smtClean="0">
                <a:solidFill>
                  <a:srgbClr val="202124"/>
                </a:solidFill>
                <a:latin typeface="arial"/>
              </a:rPr>
              <a:t> would required credible information, reasonableness, which is not a vague surmise but a </a:t>
            </a:r>
            <a:r>
              <a:rPr lang="en-US" sz="3400" dirty="0" err="1" smtClean="0">
                <a:solidFill>
                  <a:srgbClr val="202124"/>
                </a:solidFill>
                <a:latin typeface="arial"/>
              </a:rPr>
              <a:t>bonafide</a:t>
            </a:r>
            <a:r>
              <a:rPr lang="en-US" sz="3400" dirty="0" smtClean="0">
                <a:solidFill>
                  <a:srgbClr val="202124"/>
                </a:solidFill>
                <a:latin typeface="arial"/>
              </a:rPr>
              <a:t> belief </a:t>
            </a:r>
            <a:r>
              <a:rPr lang="en-US" sz="3400" dirty="0" smtClean="0">
                <a:solidFill>
                  <a:srgbClr val="202124"/>
                </a:solidFill>
                <a:latin typeface="arial"/>
              </a:rPr>
              <a:t>on </a:t>
            </a:r>
            <a:r>
              <a:rPr lang="en-US" sz="3400" dirty="0" smtClean="0">
                <a:solidFill>
                  <a:srgbClr val="202124"/>
                </a:solidFill>
                <a:latin typeface="arial"/>
              </a:rPr>
              <a:t>the part of a police officer. </a:t>
            </a:r>
          </a:p>
          <a:p>
            <a:pPr algn="just">
              <a:buFont typeface="Wingdings" pitchFamily="2" charset="2"/>
              <a:buChar char="§"/>
            </a:pPr>
            <a:r>
              <a:rPr lang="en-US" sz="3400" dirty="0" smtClean="0">
                <a:solidFill>
                  <a:srgbClr val="202124"/>
                </a:solidFill>
                <a:latin typeface="arial"/>
              </a:rPr>
              <a:t>One of the reasons of insistence on registration of FIR, and not to avail  alternate remedy of complaint, is an increasing willingness, </a:t>
            </a:r>
            <a:r>
              <a:rPr lang="en-US" sz="3400" dirty="0" smtClean="0">
                <a:solidFill>
                  <a:srgbClr val="202124"/>
                </a:solidFill>
                <a:latin typeface="arial"/>
              </a:rPr>
              <a:t>nay eagerness </a:t>
            </a:r>
            <a:r>
              <a:rPr lang="en-US" sz="3400" dirty="0" smtClean="0">
                <a:solidFill>
                  <a:srgbClr val="202124"/>
                </a:solidFill>
                <a:latin typeface="arial"/>
              </a:rPr>
              <a:t>on the part of I.O to affect arrest of the accused even before initiating or launching a proper investigation of the allegation leveled in FIR.</a:t>
            </a:r>
          </a:p>
          <a:p>
            <a:pPr algn="just">
              <a:buFont typeface="Wingdings" pitchFamily="2" charset="2"/>
              <a:buChar char="§"/>
            </a:pPr>
            <a:r>
              <a:rPr lang="en-US" sz="3400" dirty="0" smtClean="0">
                <a:solidFill>
                  <a:srgbClr val="202124"/>
                </a:solidFill>
                <a:latin typeface="arial"/>
              </a:rPr>
              <a:t>Lodging of an information does not make a person an accused. He becomes an accused when charged in a trial. </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2859342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27</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500" b="1" u="sng" dirty="0" smtClean="0">
                <a:solidFill>
                  <a:srgbClr val="002060"/>
                </a:solidFill>
                <a:latin typeface="Segoe Script" panose="030B0504020000000003" pitchFamily="66" charset="0"/>
              </a:rPr>
              <a:t>Nexus between FIR and Power of arrest </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marL="0" indent="0" algn="just">
              <a:buNone/>
            </a:pPr>
            <a:r>
              <a:rPr lang="en-US" sz="3800" b="1" dirty="0" smtClean="0">
                <a:solidFill>
                  <a:srgbClr val="202124"/>
                </a:solidFill>
                <a:latin typeface="arial"/>
              </a:rPr>
              <a:t>Rule 25.2 (2) Police Rules, 1934</a:t>
            </a:r>
          </a:p>
          <a:p>
            <a:pPr algn="just">
              <a:buFont typeface="Wingdings" pitchFamily="2" charset="2"/>
              <a:buChar char="§"/>
            </a:pPr>
            <a:r>
              <a:rPr lang="en-US" sz="3400" dirty="0" smtClean="0">
                <a:solidFill>
                  <a:srgbClr val="202124"/>
                </a:solidFill>
                <a:latin typeface="arial"/>
              </a:rPr>
              <a:t>No avoidable trouble shall be given to any person from whom enquiries are made and no person shall be unnecessarily detained.</a:t>
            </a:r>
          </a:p>
          <a:p>
            <a:pPr algn="just">
              <a:buFont typeface="Wingdings" pitchFamily="2" charset="2"/>
              <a:buChar char="§"/>
            </a:pPr>
            <a:endParaRPr lang="en-US" sz="19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Mandate of Art 4(1) (j) Police Order, 2002 read with Police Rules 24.1, 24.4, 24.7, 25.2 (1), 25.2 (3), 26.1, 26.2 and 26.9 demands existence of sufficient ground for arrest. </a:t>
            </a:r>
          </a:p>
          <a:p>
            <a:pPr algn="just">
              <a:buFont typeface="Wingdings" pitchFamily="2" charset="2"/>
              <a:buChar char="§"/>
            </a:pPr>
            <a:endParaRPr lang="en-US" sz="2400" dirty="0" smtClean="0">
              <a:solidFill>
                <a:srgbClr val="202124"/>
              </a:solidFill>
              <a:latin typeface="arial"/>
            </a:endParaRPr>
          </a:p>
          <a:p>
            <a:pPr algn="just">
              <a:buFont typeface="Wingdings" pitchFamily="2" charset="2"/>
              <a:buChar char="§"/>
            </a:pPr>
            <a:r>
              <a:rPr lang="en-US" sz="3400" dirty="0" smtClean="0">
                <a:solidFill>
                  <a:srgbClr val="202124"/>
                </a:solidFill>
                <a:latin typeface="arial"/>
              </a:rPr>
              <a:t>The power to arrest is permissive and not obligatory. </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3077292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28</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171963"/>
            <a:ext cx="10779243" cy="5181601"/>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500" b="1" u="sng" dirty="0" smtClean="0">
                <a:solidFill>
                  <a:srgbClr val="002060"/>
                </a:solidFill>
                <a:latin typeface="Segoe Script" panose="030B0504020000000003" pitchFamily="66" charset="0"/>
              </a:rPr>
              <a:t>Ratio of the Judgment </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algn="just">
              <a:buFont typeface="Wingdings" pitchFamily="2" charset="2"/>
              <a:buChar char="§"/>
            </a:pPr>
            <a:r>
              <a:rPr lang="en-US" sz="3400" dirty="0" smtClean="0">
                <a:solidFill>
                  <a:srgbClr val="202124"/>
                </a:solidFill>
                <a:latin typeface="arial"/>
              </a:rPr>
              <a:t>Only one FIR of an occurrence</a:t>
            </a:r>
          </a:p>
          <a:p>
            <a:pPr algn="just">
              <a:buFont typeface="Wingdings" pitchFamily="2" charset="2"/>
              <a:buChar char="§"/>
            </a:pPr>
            <a:r>
              <a:rPr lang="en-US" sz="3400" dirty="0" smtClean="0">
                <a:solidFill>
                  <a:srgbClr val="202124"/>
                </a:solidFill>
                <a:latin typeface="arial"/>
              </a:rPr>
              <a:t>Any number of versions to be recorded u/s 161 </a:t>
            </a:r>
            <a:r>
              <a:rPr lang="en-US" sz="3400" dirty="0" err="1" smtClean="0">
                <a:solidFill>
                  <a:srgbClr val="202124"/>
                </a:solidFill>
                <a:latin typeface="arial"/>
              </a:rPr>
              <a:t>Cr.P.C</a:t>
            </a:r>
            <a:r>
              <a:rPr lang="en-US" sz="3400" dirty="0" smtClean="0">
                <a:solidFill>
                  <a:srgbClr val="202124"/>
                </a:solidFill>
                <a:latin typeface="arial"/>
              </a:rPr>
              <a:t> and no separate FIR of new version. </a:t>
            </a:r>
          </a:p>
          <a:p>
            <a:pPr algn="just">
              <a:buFont typeface="Wingdings" pitchFamily="2" charset="2"/>
              <a:buChar char="§"/>
            </a:pPr>
            <a:r>
              <a:rPr lang="en-US" sz="3400" dirty="0" smtClean="0">
                <a:solidFill>
                  <a:srgbClr val="202124"/>
                </a:solidFill>
                <a:latin typeface="arial"/>
              </a:rPr>
              <a:t>I.O to find out the truth of the matter by investigating it from all possible angles and to arrest the real offender.</a:t>
            </a:r>
          </a:p>
          <a:p>
            <a:pPr algn="just">
              <a:buFont typeface="Wingdings" pitchFamily="2" charset="2"/>
              <a:buChar char="§"/>
            </a:pPr>
            <a:r>
              <a:rPr lang="en-US" sz="3400" dirty="0" smtClean="0">
                <a:solidFill>
                  <a:srgbClr val="202124"/>
                </a:solidFill>
                <a:latin typeface="arial"/>
              </a:rPr>
              <a:t>Ordinarily no person is to be arrested straightaway  only because he has been nominated in the FIR or in any other version.</a:t>
            </a:r>
          </a:p>
          <a:p>
            <a:pPr algn="just">
              <a:buFont typeface="Wingdings" pitchFamily="2" charset="2"/>
              <a:buChar char="§"/>
            </a:pPr>
            <a:r>
              <a:rPr lang="en-US" sz="3400" dirty="0" smtClean="0">
                <a:solidFill>
                  <a:srgbClr val="202124"/>
                </a:solidFill>
                <a:latin typeface="arial"/>
              </a:rPr>
              <a:t>Arrest after sufficient justification </a:t>
            </a:r>
          </a:p>
          <a:p>
            <a:pPr algn="just">
              <a:buFont typeface="Wingdings" pitchFamily="2" charset="2"/>
              <a:buChar char="§"/>
            </a:pPr>
            <a:r>
              <a:rPr lang="en-US" sz="3400" dirty="0" smtClean="0">
                <a:solidFill>
                  <a:srgbClr val="202124"/>
                </a:solidFill>
                <a:latin typeface="arial"/>
              </a:rPr>
              <a:t>Upon conclusion of the Investigation the report to be submitted </a:t>
            </a:r>
            <a:r>
              <a:rPr lang="en-US" sz="3400" b="1" dirty="0" smtClean="0">
                <a:solidFill>
                  <a:srgbClr val="202124"/>
                </a:solidFill>
                <a:latin typeface="arial"/>
              </a:rPr>
              <a:t>(</a:t>
            </a:r>
            <a:r>
              <a:rPr lang="en-US" sz="3400" b="1" u="sng" dirty="0" smtClean="0">
                <a:solidFill>
                  <a:srgbClr val="202124"/>
                </a:solidFill>
                <a:latin typeface="arial"/>
              </a:rPr>
              <a:t>not reports</a:t>
            </a:r>
            <a:r>
              <a:rPr lang="en-US" sz="3400" b="1" dirty="0" smtClean="0">
                <a:solidFill>
                  <a:srgbClr val="202124"/>
                </a:solidFill>
                <a:latin typeface="arial"/>
              </a:rPr>
              <a:t>)</a:t>
            </a:r>
            <a:r>
              <a:rPr lang="en-US" sz="3400" dirty="0" smtClean="0">
                <a:solidFill>
                  <a:srgbClr val="202124"/>
                </a:solidFill>
                <a:latin typeface="arial"/>
              </a:rPr>
              <a:t> under section 173 </a:t>
            </a:r>
            <a:r>
              <a:rPr lang="en-US" sz="3400" dirty="0" err="1" smtClean="0">
                <a:solidFill>
                  <a:srgbClr val="202124"/>
                </a:solidFill>
                <a:latin typeface="arial"/>
              </a:rPr>
              <a:t>Cr.P.C</a:t>
            </a:r>
            <a:r>
              <a:rPr lang="en-US" sz="3400" dirty="0" smtClean="0">
                <a:solidFill>
                  <a:srgbClr val="202124"/>
                </a:solidFill>
                <a:latin typeface="arial"/>
              </a:rPr>
              <a:t> is to be based upon the actual facts discovered during investigation irrespective of the version of the incident advance by the first </a:t>
            </a:r>
            <a:r>
              <a:rPr lang="en-US" sz="3400" dirty="0" smtClean="0">
                <a:solidFill>
                  <a:srgbClr val="202124"/>
                </a:solidFill>
                <a:latin typeface="arial"/>
              </a:rPr>
              <a:t>informant or </a:t>
            </a:r>
            <a:r>
              <a:rPr lang="en-US" sz="3400" dirty="0" smtClean="0">
                <a:solidFill>
                  <a:srgbClr val="202124"/>
                </a:solidFill>
                <a:latin typeface="arial"/>
              </a:rPr>
              <a:t>any other version brought to the notice of the IO by any other person.</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1390518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29</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815913"/>
            <a:ext cx="10779243" cy="324549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000" b="1" u="sng" dirty="0" smtClean="0">
                <a:solidFill>
                  <a:srgbClr val="002060"/>
                </a:solidFill>
                <a:latin typeface="Segoe Script" panose="030B0504020000000003" pitchFamily="66" charset="0"/>
              </a:rPr>
              <a:t>Whether the practice, in vogue, of multiple final reports/</a:t>
            </a:r>
            <a:r>
              <a:rPr lang="en-US" sz="4000" b="1" u="sng" dirty="0" err="1" smtClean="0">
                <a:solidFill>
                  <a:srgbClr val="002060"/>
                </a:solidFill>
                <a:latin typeface="Segoe Script" panose="030B0504020000000003" pitchFamily="66" charset="0"/>
              </a:rPr>
              <a:t>challans</a:t>
            </a:r>
            <a:r>
              <a:rPr lang="en-US" sz="4000" b="1" u="sng" dirty="0" smtClean="0">
                <a:solidFill>
                  <a:srgbClr val="002060"/>
                </a:solidFill>
                <a:latin typeface="Segoe Script" panose="030B0504020000000003" pitchFamily="66" charset="0"/>
              </a:rPr>
              <a:t> is in consonance with the spirit of the judgment?</a:t>
            </a:r>
            <a:r>
              <a:rPr lang="en-US" sz="4500" b="1" u="sng" dirty="0" smtClean="0">
                <a:solidFill>
                  <a:srgbClr val="002060"/>
                </a:solidFill>
                <a:latin typeface="Segoe Script" panose="030B0504020000000003" pitchFamily="66" charset="0"/>
              </a:rPr>
              <a:t> </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34500357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30</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043173"/>
            <a:ext cx="10779243" cy="5181601"/>
          </a:xfrm>
          <a:prstGeom prst="rect">
            <a:avLst/>
          </a:prstGeom>
        </p:spPr>
        <p:txBody>
          <a:bodyPr vert="horz" lIns="91440" tIns="45720" rIns="91440" bIns="45720" rtlCol="0">
            <a:normAutofit fontScale="5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endParaRPr lang="en-US" sz="3800" b="1" u="sng" dirty="0" smtClean="0">
              <a:solidFill>
                <a:srgbClr val="002060"/>
              </a:solidFill>
              <a:latin typeface="Segoe Script" panose="030B0504020000000003" pitchFamily="66" charset="0"/>
            </a:endParaRPr>
          </a:p>
          <a:p>
            <a:pPr marL="0" indent="0" algn="ctr">
              <a:buNone/>
            </a:pPr>
            <a:r>
              <a:rPr lang="en-US" sz="5900" b="1" u="sng" dirty="0" smtClean="0">
                <a:solidFill>
                  <a:srgbClr val="002060"/>
                </a:solidFill>
                <a:latin typeface="Segoe Script" panose="030B0504020000000003" pitchFamily="66" charset="0"/>
              </a:rPr>
              <a:t>Certainly, it is not. Why?</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algn="just">
              <a:buFont typeface="Wingdings" pitchFamily="2" charset="2"/>
              <a:buChar char="§"/>
            </a:pPr>
            <a:r>
              <a:rPr lang="en-US" sz="4400" dirty="0" smtClean="0">
                <a:solidFill>
                  <a:srgbClr val="202124"/>
                </a:solidFill>
                <a:latin typeface="arial"/>
              </a:rPr>
              <a:t>There is no concept of more than one final reports in a case. </a:t>
            </a:r>
          </a:p>
          <a:p>
            <a:pPr algn="just">
              <a:buFont typeface="Wingdings" pitchFamily="2" charset="2"/>
              <a:buChar char="§"/>
            </a:pPr>
            <a:r>
              <a:rPr lang="en-US" sz="4400" dirty="0" smtClean="0">
                <a:solidFill>
                  <a:srgbClr val="202124"/>
                </a:solidFill>
                <a:latin typeface="arial"/>
              </a:rPr>
              <a:t>I.O does not bother to dig out the real facts and submits reports against both the parties, which is violation of the concept of fair and impartial investigation.</a:t>
            </a:r>
          </a:p>
          <a:p>
            <a:pPr algn="just">
              <a:buFont typeface="Wingdings" pitchFamily="2" charset="2"/>
              <a:buChar char="§"/>
            </a:pPr>
            <a:r>
              <a:rPr lang="en-US" sz="4400" dirty="0" smtClean="0">
                <a:solidFill>
                  <a:srgbClr val="202124"/>
                </a:solidFill>
                <a:latin typeface="arial"/>
              </a:rPr>
              <a:t>Law of Evidence does not permit appraisal of evidence of the other case.</a:t>
            </a:r>
          </a:p>
          <a:p>
            <a:pPr algn="just">
              <a:buFont typeface="Wingdings" pitchFamily="2" charset="2"/>
              <a:buChar char="§"/>
            </a:pPr>
            <a:r>
              <a:rPr lang="en-US" sz="4400" dirty="0" smtClean="0">
                <a:solidFill>
                  <a:srgbClr val="202124"/>
                </a:solidFill>
                <a:latin typeface="arial"/>
              </a:rPr>
              <a:t>How could two trials of one case be conducted ordinarily?</a:t>
            </a:r>
          </a:p>
          <a:p>
            <a:pPr algn="just">
              <a:buFont typeface="Wingdings" pitchFamily="2" charset="2"/>
              <a:buChar char="§"/>
            </a:pPr>
            <a:r>
              <a:rPr lang="en-US" sz="4400" dirty="0" smtClean="0">
                <a:solidFill>
                  <a:srgbClr val="202124"/>
                </a:solidFill>
                <a:latin typeface="arial"/>
              </a:rPr>
              <a:t>It is the case and not the final report/</a:t>
            </a:r>
            <a:r>
              <a:rPr lang="en-US" sz="4400" dirty="0" err="1" smtClean="0">
                <a:solidFill>
                  <a:srgbClr val="202124"/>
                </a:solidFill>
                <a:latin typeface="arial"/>
              </a:rPr>
              <a:t>challan</a:t>
            </a:r>
            <a:r>
              <a:rPr lang="en-US" sz="4400" dirty="0" smtClean="0">
                <a:solidFill>
                  <a:srgbClr val="202124"/>
                </a:solidFill>
                <a:latin typeface="arial"/>
              </a:rPr>
              <a:t> which is to be cancelled under Rule 24.7 of the Police Rules. In case of cancellation of a </a:t>
            </a:r>
            <a:r>
              <a:rPr lang="en-US" sz="4400" dirty="0" err="1" smtClean="0">
                <a:solidFill>
                  <a:srgbClr val="202124"/>
                </a:solidFill>
                <a:latin typeface="arial"/>
              </a:rPr>
              <a:t>challan</a:t>
            </a:r>
            <a:r>
              <a:rPr lang="en-US" sz="4400" dirty="0" smtClean="0">
                <a:solidFill>
                  <a:srgbClr val="202124"/>
                </a:solidFill>
                <a:latin typeface="arial"/>
              </a:rPr>
              <a:t> what would be fate of the other </a:t>
            </a:r>
            <a:r>
              <a:rPr lang="en-US" sz="4400" dirty="0" err="1" smtClean="0">
                <a:solidFill>
                  <a:srgbClr val="202124"/>
                </a:solidFill>
                <a:latin typeface="arial"/>
              </a:rPr>
              <a:t>challan</a:t>
            </a:r>
            <a:r>
              <a:rPr lang="en-US" sz="4400" dirty="0" smtClean="0">
                <a:solidFill>
                  <a:srgbClr val="202124"/>
                </a:solidFill>
                <a:latin typeface="arial"/>
              </a:rPr>
              <a:t>?</a:t>
            </a:r>
          </a:p>
          <a:p>
            <a:pPr algn="just">
              <a:buFont typeface="Wingdings" pitchFamily="2" charset="2"/>
              <a:buChar char="§"/>
            </a:pPr>
            <a:r>
              <a:rPr lang="en-US" sz="4400" dirty="0" smtClean="0">
                <a:solidFill>
                  <a:srgbClr val="202124"/>
                </a:solidFill>
                <a:latin typeface="arial"/>
              </a:rPr>
              <a:t>Therefore, the practice is alien to the law and the judgment already circulated to the police department for compliance. </a:t>
            </a:r>
          </a:p>
        </p:txBody>
      </p:sp>
      <p:sp>
        <p:nvSpPr>
          <p:cNvPr id="13" name="Rectangle 12"/>
          <p:cNvSpPr/>
          <p:nvPr/>
        </p:nvSpPr>
        <p:spPr>
          <a:xfrm>
            <a:off x="1602810" y="154547"/>
            <a:ext cx="9717719" cy="446276"/>
          </a:xfrm>
          <a:prstGeom prst="rect">
            <a:avLst/>
          </a:prstGeom>
        </p:spPr>
        <p:txBody>
          <a:bodyPr wrap="square">
            <a:spAutoFit/>
          </a:bodyPr>
          <a:lstStyle/>
          <a:p>
            <a:pPr algn="just">
              <a:lnSpc>
                <a:spcPct val="115000"/>
              </a:lnSpc>
              <a:spcAft>
                <a:spcPts val="1200"/>
              </a:spcAft>
            </a:pPr>
            <a:r>
              <a:rPr lang="en-US" sz="2000" b="1" u="sng" dirty="0">
                <a:solidFill>
                  <a:srgbClr val="C00000"/>
                </a:solidFill>
                <a:latin typeface="Segoe Script" panose="030B0504020000000003" pitchFamily="66" charset="0"/>
              </a:rPr>
              <a:t>Reasoning aspect of the Judgment</a:t>
            </a:r>
            <a:r>
              <a:rPr lang="en-US" sz="2000" b="1" dirty="0">
                <a:solidFill>
                  <a:srgbClr val="C00000"/>
                </a:solidFill>
                <a:latin typeface="Segoe Script" panose="030B0504020000000003" pitchFamily="66" charset="0"/>
              </a:rPr>
              <a:t>  			</a:t>
            </a:r>
            <a:r>
              <a:rPr lang="en-US" sz="2000" b="1" u="sng" dirty="0">
                <a:solidFill>
                  <a:srgbClr val="C00000"/>
                </a:solidFill>
                <a:latin typeface="Segoe Script" panose="030B0504020000000003" pitchFamily="66" charset="0"/>
              </a:rPr>
              <a:t>(Continued) </a:t>
            </a:r>
            <a:endParaRPr lang="en-US" sz="2000" b="1" dirty="0">
              <a:solidFill>
                <a:srgbClr val="C00000"/>
              </a:solidFill>
              <a:latin typeface="Segoe Script" panose="030B0504020000000003" pitchFamily="66" charset="0"/>
            </a:endParaRPr>
          </a:p>
        </p:txBody>
      </p:sp>
    </p:spTree>
    <p:extLst>
      <p:ext uri="{BB962C8B-B14F-4D97-AF65-F5344CB8AC3E}">
        <p14:creationId xmlns:p14="http://schemas.microsoft.com/office/powerpoint/2010/main" val="525790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31</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Content Placeholder 2"/>
          <p:cNvSpPr txBox="1">
            <a:spLocks/>
          </p:cNvSpPr>
          <p:nvPr/>
        </p:nvSpPr>
        <p:spPr>
          <a:xfrm>
            <a:off x="1100384" y="1043173"/>
            <a:ext cx="10779243" cy="5437334"/>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endParaRPr lang="en-US" sz="3800" b="1" u="sng" dirty="0" smtClean="0">
              <a:solidFill>
                <a:srgbClr val="002060"/>
              </a:solidFill>
              <a:latin typeface="Segoe Script" panose="030B0504020000000003" pitchFamily="66" charset="0"/>
            </a:endParaRPr>
          </a:p>
          <a:p>
            <a:pPr marL="0" indent="0" algn="ctr">
              <a:buNone/>
            </a:pPr>
            <a:r>
              <a:rPr lang="en-US" sz="5900" b="1" u="sng" dirty="0" smtClean="0">
                <a:solidFill>
                  <a:srgbClr val="002060"/>
                </a:solidFill>
                <a:latin typeface="Segoe Script" panose="030B0504020000000003" pitchFamily="66" charset="0"/>
              </a:rPr>
              <a:t>Way forward ?</a:t>
            </a:r>
          </a:p>
          <a:p>
            <a:pPr marL="0" indent="0">
              <a:buNone/>
            </a:pPr>
            <a:r>
              <a:rPr lang="en-US" sz="2600" b="1" u="sng" dirty="0" smtClean="0">
                <a:solidFill>
                  <a:srgbClr val="002060"/>
                </a:solidFill>
                <a:latin typeface="Segoe Script" panose="030B0504020000000003" pitchFamily="66" charset="0"/>
              </a:rPr>
              <a:t> </a:t>
            </a:r>
            <a:endParaRPr lang="en-US" sz="2600" b="1" u="sng" dirty="0">
              <a:solidFill>
                <a:srgbClr val="002060"/>
              </a:solidFill>
              <a:latin typeface="Segoe Script" panose="030B0504020000000003" pitchFamily="66" charset="0"/>
            </a:endParaRPr>
          </a:p>
          <a:p>
            <a:pPr algn="just">
              <a:buFont typeface="Wingdings" pitchFamily="2" charset="2"/>
              <a:buChar char="§"/>
            </a:pPr>
            <a:r>
              <a:rPr lang="en-US" sz="5900" dirty="0" smtClean="0">
                <a:solidFill>
                  <a:srgbClr val="202124"/>
                </a:solidFill>
                <a:latin typeface="arial"/>
              </a:rPr>
              <a:t>Only one FIR, one final report/</a:t>
            </a:r>
            <a:r>
              <a:rPr lang="en-US" sz="5900" dirty="0" err="1" smtClean="0">
                <a:solidFill>
                  <a:srgbClr val="202124"/>
                </a:solidFill>
                <a:latin typeface="arial"/>
              </a:rPr>
              <a:t>challan</a:t>
            </a:r>
            <a:r>
              <a:rPr lang="en-US" sz="5900" dirty="0" smtClean="0">
                <a:solidFill>
                  <a:srgbClr val="202124"/>
                </a:solidFill>
                <a:latin typeface="arial"/>
              </a:rPr>
              <a:t> and one trial. </a:t>
            </a:r>
          </a:p>
          <a:p>
            <a:pPr algn="just">
              <a:buFont typeface="Wingdings" pitchFamily="2" charset="2"/>
              <a:buChar char="§"/>
            </a:pPr>
            <a:r>
              <a:rPr lang="en-US" sz="5900" dirty="0" smtClean="0">
                <a:solidFill>
                  <a:srgbClr val="202124"/>
                </a:solidFill>
                <a:latin typeface="arial"/>
              </a:rPr>
              <a:t>Where </a:t>
            </a:r>
            <a:r>
              <a:rPr lang="en-US" sz="5900" dirty="0" smtClean="0">
                <a:solidFill>
                  <a:srgbClr val="202124"/>
                </a:solidFill>
                <a:latin typeface="arial"/>
              </a:rPr>
              <a:t>both the parties are found guilty –one Final Report may serve the purpose by arraying them as accused with reference to specification of offences and evidence.</a:t>
            </a:r>
          </a:p>
          <a:p>
            <a:pPr algn="just">
              <a:buFont typeface="Wingdings" pitchFamily="2" charset="2"/>
              <a:buChar char="§"/>
            </a:pPr>
            <a:r>
              <a:rPr lang="en-US" sz="5900" dirty="0" smtClean="0">
                <a:solidFill>
                  <a:srgbClr val="202124"/>
                </a:solidFill>
                <a:latin typeface="arial"/>
              </a:rPr>
              <a:t>Remedy </a:t>
            </a:r>
            <a:r>
              <a:rPr lang="en-US" sz="5900" dirty="0" smtClean="0">
                <a:solidFill>
                  <a:srgbClr val="202124"/>
                </a:solidFill>
                <a:latin typeface="arial"/>
              </a:rPr>
              <a:t>for the aggrieved party, whose version is not </a:t>
            </a:r>
            <a:r>
              <a:rPr lang="en-US" sz="5900" dirty="0" smtClean="0">
                <a:solidFill>
                  <a:srgbClr val="202124"/>
                </a:solidFill>
                <a:latin typeface="arial"/>
              </a:rPr>
              <a:t>believed, </a:t>
            </a:r>
            <a:r>
              <a:rPr lang="en-US" sz="5900" dirty="0" smtClean="0">
                <a:solidFill>
                  <a:srgbClr val="202124"/>
                </a:solidFill>
                <a:latin typeface="arial"/>
              </a:rPr>
              <a:t>is to file private complaint.</a:t>
            </a:r>
          </a:p>
          <a:p>
            <a:pPr algn="just">
              <a:buFont typeface="Wingdings" pitchFamily="2" charset="2"/>
              <a:buChar char="§"/>
            </a:pPr>
            <a:r>
              <a:rPr lang="en-US" sz="5900" dirty="0" smtClean="0">
                <a:solidFill>
                  <a:srgbClr val="202124"/>
                </a:solidFill>
                <a:latin typeface="arial"/>
              </a:rPr>
              <a:t>As </a:t>
            </a:r>
            <a:r>
              <a:rPr lang="en-US" sz="5900" dirty="0" smtClean="0">
                <a:solidFill>
                  <a:srgbClr val="202124"/>
                </a:solidFill>
                <a:latin typeface="arial"/>
              </a:rPr>
              <a:t>a matter of legal norm complaint case may be taken up first for trail.   </a:t>
            </a:r>
          </a:p>
          <a:p>
            <a:pPr algn="just">
              <a:buFont typeface="Wingdings" pitchFamily="2" charset="2"/>
              <a:buChar char="§"/>
            </a:pPr>
            <a:endParaRPr lang="en-US" sz="1500" dirty="0">
              <a:solidFill>
                <a:srgbClr val="202124"/>
              </a:solidFill>
              <a:latin typeface="arial"/>
            </a:endParaRPr>
          </a:p>
          <a:p>
            <a:pPr marL="0" indent="0" algn="r">
              <a:buNone/>
            </a:pPr>
            <a:r>
              <a:rPr lang="en-GB" sz="4400" b="1" dirty="0" smtClean="0"/>
              <a:t>(P </a:t>
            </a:r>
            <a:r>
              <a:rPr lang="en-GB" sz="4400" b="1" dirty="0"/>
              <a:t>L D 1966 Supreme Court 708 </a:t>
            </a:r>
            <a:r>
              <a:rPr lang="en-GB" sz="4400" b="1" dirty="0" smtClean="0"/>
              <a:t>(Noor </a:t>
            </a:r>
            <a:r>
              <a:rPr lang="en-GB" sz="4400" b="1" dirty="0" err="1"/>
              <a:t>Elahi</a:t>
            </a:r>
            <a:r>
              <a:rPr lang="en-GB" sz="4400" b="1" dirty="0"/>
              <a:t> case</a:t>
            </a:r>
            <a:r>
              <a:rPr lang="en-GB" sz="4400" b="1" dirty="0" smtClean="0"/>
              <a:t>)</a:t>
            </a:r>
            <a:endParaRPr lang="en-US" sz="4400" dirty="0" smtClean="0">
              <a:solidFill>
                <a:srgbClr val="202124"/>
              </a:solidFill>
              <a:latin typeface="arial"/>
            </a:endParaRPr>
          </a:p>
        </p:txBody>
      </p:sp>
    </p:spTree>
    <p:extLst>
      <p:ext uri="{BB962C8B-B14F-4D97-AF65-F5344CB8AC3E}">
        <p14:creationId xmlns:p14="http://schemas.microsoft.com/office/powerpoint/2010/main" val="528194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32</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Rectangle 11"/>
          <p:cNvSpPr/>
          <p:nvPr/>
        </p:nvSpPr>
        <p:spPr>
          <a:xfrm>
            <a:off x="1959427" y="13856"/>
            <a:ext cx="7070273" cy="9417963"/>
          </a:xfrm>
          <a:prstGeom prst="rect">
            <a:avLst/>
          </a:prstGeom>
        </p:spPr>
        <p:txBody>
          <a:bodyPr wrap="square">
            <a:spAutoFit/>
          </a:bodyPr>
          <a:lstStyle/>
          <a:p>
            <a:pPr algn="just"/>
            <a:endParaRPr lang="en-US" sz="3200" dirty="0" smtClean="0">
              <a:latin typeface="Calibri" pitchFamily="34" charset="0"/>
            </a:endParaRPr>
          </a:p>
          <a:p>
            <a:pPr algn="just"/>
            <a:endParaRPr lang="en-US" sz="3200" dirty="0" smtClean="0">
              <a:latin typeface="Calibri" pitchFamily="34" charset="0"/>
            </a:endParaRPr>
          </a:p>
          <a:p>
            <a:pPr algn="just"/>
            <a:r>
              <a:rPr lang="en-US" sz="3200" dirty="0" smtClean="0">
                <a:latin typeface="Calibri" pitchFamily="34" charset="0"/>
              </a:rPr>
              <a:t>			</a:t>
            </a:r>
          </a:p>
          <a:p>
            <a:pPr algn="just"/>
            <a:endParaRPr lang="en-US" sz="3200" b="1" dirty="0">
              <a:latin typeface="Calibri" pitchFamily="34" charset="0"/>
            </a:endParaRPr>
          </a:p>
          <a:p>
            <a:pPr algn="just"/>
            <a:endParaRPr lang="en-US" sz="3200" b="1" dirty="0" smtClean="0">
              <a:latin typeface="Calibri" pitchFamily="34" charset="0"/>
            </a:endParaRPr>
          </a:p>
          <a:p>
            <a:pPr algn="ctr"/>
            <a:r>
              <a:rPr lang="en-US" sz="8000" b="1" dirty="0" smtClean="0">
                <a:latin typeface="Calibri" pitchFamily="34" charset="0"/>
              </a:rPr>
              <a:t>Q &amp; A</a:t>
            </a:r>
            <a:endParaRPr lang="en-US" sz="3200" b="1" dirty="0" smtClean="0">
              <a:latin typeface="Calibri" pitchFamily="34" charset="0"/>
            </a:endParaRPr>
          </a:p>
          <a:p>
            <a:pPr algn="just"/>
            <a:endParaRPr lang="en-US" sz="3200" b="1" dirty="0" smtClean="0">
              <a:latin typeface="Calibri" pitchFamily="34" charset="0"/>
            </a:endParaRPr>
          </a:p>
          <a:p>
            <a:pPr algn="just"/>
            <a:r>
              <a:rPr lang="en-US" sz="3200" b="1" dirty="0" smtClean="0">
                <a:latin typeface="Calibri" pitchFamily="34" charset="0"/>
              </a:rPr>
              <a:t>	</a:t>
            </a:r>
          </a:p>
          <a:p>
            <a:pPr algn="just"/>
            <a:endParaRPr lang="en-US" sz="3200" b="1"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None/>
            </a:pPr>
            <a:endParaRPr lang="en-US" sz="2400" dirty="0" smtClean="0">
              <a:latin typeface="Calibri" pitchFamily="34" charset="0"/>
            </a:endParaRPr>
          </a:p>
          <a:p>
            <a:pPr algn="just">
              <a:buNone/>
            </a:pPr>
            <a:endParaRPr lang="en-US" sz="2400" dirty="0" smtClean="0">
              <a:latin typeface="Calibri" pitchFamily="34" charset="0"/>
            </a:endParaRPr>
          </a:p>
          <a:p>
            <a:pPr algn="just">
              <a:buNone/>
            </a:pPr>
            <a:endParaRPr lang="en-US" sz="2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p>
        </p:txBody>
      </p:sp>
    </p:spTree>
    <p:extLst>
      <p:ext uri="{BB962C8B-B14F-4D97-AF65-F5344CB8AC3E}">
        <p14:creationId xmlns:p14="http://schemas.microsoft.com/office/powerpoint/2010/main" val="32858304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F2939D-C1EC-4019-86E9-E7302B86CAB7}" type="slidenum">
              <a:rPr lang="en-US" smtClean="0"/>
              <a:pPr/>
              <a:t>33</a:t>
            </a:fld>
            <a:endParaRPr lang="en-US"/>
          </a:p>
        </p:txBody>
      </p:sp>
      <p:sp>
        <p:nvSpPr>
          <p:cNvPr id="7" name="Title 1"/>
          <p:cNvSpPr txBox="1">
            <a:spLocks/>
          </p:cNvSpPr>
          <p:nvPr/>
        </p:nvSpPr>
        <p:spPr>
          <a:xfrm>
            <a:off x="1602811" y="6103015"/>
            <a:ext cx="9518754" cy="7549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C00000"/>
                </a:solidFill>
              </a:rPr>
              <a:t/>
            </a:r>
            <a:br>
              <a:rPr lang="en-US" sz="1600" b="1" dirty="0" smtClean="0">
                <a:solidFill>
                  <a:srgbClr val="C00000"/>
                </a:solidFill>
              </a:rPr>
            </a:b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
            </a:r>
            <a:br>
              <a:rPr lang="en-US" sz="1600" b="1" dirty="0" smtClean="0">
                <a:solidFill>
                  <a:srgbClr val="C00000"/>
                </a:solidFill>
              </a:rPr>
            </a:br>
            <a:r>
              <a:rPr lang="en-US" sz="1600" dirty="0" smtClean="0">
                <a:solidFill>
                  <a:schemeClr val="tx1"/>
                </a:solidFill>
              </a:rPr>
              <a:t/>
            </a:r>
            <a:br>
              <a:rPr lang="en-US" sz="1600" dirty="0" smtClean="0">
                <a:solidFill>
                  <a:schemeClr val="tx1"/>
                </a:solidFill>
              </a:rPr>
            </a:br>
            <a:endParaRPr lang="en-US" sz="1600" dirty="0">
              <a:solidFill>
                <a:schemeClr val="tx1"/>
              </a:solidFill>
            </a:endParaRPr>
          </a:p>
        </p:txBody>
      </p:sp>
      <p:sp>
        <p:nvSpPr>
          <p:cNvPr id="3" name="Content Placeholder 2"/>
          <p:cNvSpPr>
            <a:spLocks noGrp="1"/>
          </p:cNvSpPr>
          <p:nvPr>
            <p:ph idx="1"/>
          </p:nvPr>
        </p:nvSpPr>
        <p:spPr>
          <a:xfrm>
            <a:off x="443345" y="0"/>
            <a:ext cx="11455597" cy="6657596"/>
          </a:xfrm>
        </p:spPr>
        <p:txBody>
          <a:bodyPr>
            <a:normAutofit/>
          </a:bodyPr>
          <a:lstStyle/>
          <a:p>
            <a:pPr marL="0" algn="just">
              <a:lnSpc>
                <a:spcPct val="115000"/>
              </a:lnSpc>
              <a:spcBef>
                <a:spcPts val="0"/>
              </a:spcBef>
              <a:spcAft>
                <a:spcPts val="1200"/>
              </a:spcAft>
              <a:buNone/>
            </a:pPr>
            <a:r>
              <a:rPr lang="en-US" sz="2400" b="1" dirty="0" smtClean="0">
                <a:solidFill>
                  <a:srgbClr val="C00000"/>
                </a:solidFill>
                <a:latin typeface="Segoe Script" panose="030B0504020000000003" pitchFamily="66" charset="0"/>
              </a:rPr>
              <a:t>	</a:t>
            </a:r>
            <a:r>
              <a:rPr lang="en-US" sz="2800" b="1" dirty="0" smtClean="0">
                <a:solidFill>
                  <a:srgbClr val="C00000"/>
                </a:solidFill>
                <a:latin typeface="Segoe Script" panose="030B0504020000000003" pitchFamily="66" charset="0"/>
              </a:rPr>
              <a:t>  </a:t>
            </a:r>
          </a:p>
          <a:p>
            <a:pPr marL="0" algn="just">
              <a:lnSpc>
                <a:spcPct val="115000"/>
              </a:lnSpc>
              <a:spcBef>
                <a:spcPts val="0"/>
              </a:spcBef>
              <a:spcAft>
                <a:spcPts val="1200"/>
              </a:spcAft>
              <a:buNone/>
            </a:pPr>
            <a:endParaRPr lang="en-US" sz="2800" b="1" dirty="0" smtClean="0">
              <a:solidFill>
                <a:srgbClr val="C00000"/>
              </a:solidFill>
              <a:latin typeface="Segoe Script" panose="030B0504020000000003" pitchFamily="66" charset="0"/>
            </a:endParaRPr>
          </a:p>
          <a:p>
            <a:pPr marL="0" algn="just">
              <a:lnSpc>
                <a:spcPct val="115000"/>
              </a:lnSpc>
              <a:spcBef>
                <a:spcPts val="0"/>
              </a:spcBef>
              <a:spcAft>
                <a:spcPts val="1200"/>
              </a:spcAft>
              <a:buNone/>
            </a:pPr>
            <a:r>
              <a:rPr lang="en-US" sz="3200" b="1" dirty="0" smtClean="0">
                <a:solidFill>
                  <a:srgbClr val="C00000"/>
                </a:solidFill>
                <a:latin typeface="Segoe Script" panose="030B0504020000000003" pitchFamily="66" charset="0"/>
              </a:rPr>
              <a:t>					</a:t>
            </a:r>
            <a:endParaRPr lang="en-US" sz="2400"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endParaRPr lang="en-US" sz="2200" b="1" dirty="0" smtClean="0"/>
          </a:p>
          <a:p>
            <a:pPr marL="0" algn="just">
              <a:lnSpc>
                <a:spcPct val="115000"/>
              </a:lnSpc>
              <a:spcBef>
                <a:spcPts val="0"/>
              </a:spcBef>
              <a:spcAft>
                <a:spcPts val="1200"/>
              </a:spcAft>
              <a:buNone/>
            </a:pPr>
            <a:r>
              <a:rPr lang="en-US" sz="2200" b="1" dirty="0" smtClean="0"/>
              <a:t>  </a:t>
            </a:r>
          </a:p>
        </p:txBody>
      </p:sp>
      <p:sp>
        <p:nvSpPr>
          <p:cNvPr id="8" name="Title 7"/>
          <p:cNvSpPr>
            <a:spLocks noGrp="1"/>
          </p:cNvSpPr>
          <p:nvPr>
            <p:ph type="title"/>
          </p:nvPr>
        </p:nvSpPr>
        <p:spPr>
          <a:xfrm>
            <a:off x="1551710" y="6414654"/>
            <a:ext cx="10640290" cy="443345"/>
          </a:xfrm>
        </p:spPr>
        <p:txBody>
          <a:bodyPr>
            <a:noAutofit/>
          </a:bodyPr>
          <a:lstStyle/>
          <a:p>
            <a:pPr marL="0" indent="0"/>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endParaRPr lang="en-US" sz="2200" dirty="0">
              <a:latin typeface="Times New Roman" pitchFamily="18" charset="0"/>
              <a:cs typeface="Times New Roman" pitchFamily="18" charset="0"/>
            </a:endParaRPr>
          </a:p>
        </p:txBody>
      </p:sp>
      <p:sp>
        <p:nvSpPr>
          <p:cNvPr id="10" name="Rectangle 9"/>
          <p:cNvSpPr/>
          <p:nvPr/>
        </p:nvSpPr>
        <p:spPr>
          <a:xfrm>
            <a:off x="1454726" y="1080655"/>
            <a:ext cx="10238509" cy="2585323"/>
          </a:xfrm>
          <a:prstGeom prst="rect">
            <a:avLst/>
          </a:prstGeom>
        </p:spPr>
        <p:txBody>
          <a:bodyPr wrap="square">
            <a:spAutoFit/>
          </a:bodyPr>
          <a:lstStyle/>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spc="20" dirty="0" smtClean="0">
              <a:solidFill>
                <a:srgbClr val="000000"/>
              </a:solidFill>
              <a:latin typeface="Calibri" pitchFamily="34" charset="0"/>
            </a:endParaRPr>
          </a:p>
          <a:p>
            <a:endParaRPr lang="en-US" dirty="0"/>
          </a:p>
        </p:txBody>
      </p:sp>
      <p:sp>
        <p:nvSpPr>
          <p:cNvPr id="9" name="Rectangle 8"/>
          <p:cNvSpPr/>
          <p:nvPr/>
        </p:nvSpPr>
        <p:spPr>
          <a:xfrm>
            <a:off x="1233055" y="0"/>
            <a:ext cx="10723418" cy="738664"/>
          </a:xfrm>
          <a:prstGeom prst="rect">
            <a:avLst/>
          </a:prstGeom>
        </p:spPr>
        <p:txBody>
          <a:bodyPr wrap="square">
            <a:spAutoFit/>
          </a:bodyPr>
          <a:lstStyle/>
          <a:p>
            <a:r>
              <a:rPr lang="en-US" sz="2600" b="1" dirty="0" smtClean="0">
                <a:solidFill>
                  <a:srgbClr val="C00000"/>
                </a:solidFill>
                <a:latin typeface="Segoe Script" panose="030B0504020000000003" pitchFamily="66" charset="0"/>
              </a:rPr>
              <a:t>			</a:t>
            </a:r>
            <a:r>
              <a:rPr lang="en-US" sz="1600" b="1" dirty="0" smtClean="0">
                <a:solidFill>
                  <a:srgbClr val="C00000"/>
                </a:solidFill>
              </a:rPr>
              <a:t/>
            </a:r>
            <a:br>
              <a:rPr lang="en-US" sz="1600" b="1" dirty="0" smtClean="0">
                <a:solidFill>
                  <a:srgbClr val="C00000"/>
                </a:solidFill>
              </a:rPr>
            </a:br>
            <a:endParaRPr lang="en-US" sz="1600" b="1" dirty="0" smtClean="0">
              <a:solidFill>
                <a:srgbClr val="C00000"/>
              </a:solidFill>
            </a:endParaRPr>
          </a:p>
        </p:txBody>
      </p:sp>
      <p:sp>
        <p:nvSpPr>
          <p:cNvPr id="11" name="Rectangle 10"/>
          <p:cNvSpPr/>
          <p:nvPr/>
        </p:nvSpPr>
        <p:spPr>
          <a:xfrm>
            <a:off x="678873" y="1884218"/>
            <a:ext cx="11319163" cy="369332"/>
          </a:xfrm>
          <a:prstGeom prst="rect">
            <a:avLst/>
          </a:prstGeom>
        </p:spPr>
        <p:txBody>
          <a:bodyPr wrap="square">
            <a:spAutoFit/>
          </a:bodyPr>
          <a:lstStyle/>
          <a:p>
            <a:pPr algn="just"/>
            <a:r>
              <a:rPr lang="en-US" b="1" dirty="0" smtClean="0"/>
              <a:t>	</a:t>
            </a:r>
            <a:endParaRPr lang="en-US" sz="2200" b="1" dirty="0" smtClean="0"/>
          </a:p>
        </p:txBody>
      </p:sp>
      <p:sp>
        <p:nvSpPr>
          <p:cNvPr id="12" name="Rectangle 11"/>
          <p:cNvSpPr/>
          <p:nvPr/>
        </p:nvSpPr>
        <p:spPr>
          <a:xfrm>
            <a:off x="623454" y="748145"/>
            <a:ext cx="11568546" cy="7940635"/>
          </a:xfrm>
          <a:prstGeom prst="rect">
            <a:avLst/>
          </a:prstGeom>
        </p:spPr>
        <p:txBody>
          <a:bodyPr wrap="square">
            <a:spAutoFit/>
          </a:bodyPr>
          <a:lstStyle/>
          <a:p>
            <a:pPr algn="just"/>
            <a:endParaRPr lang="en-US" sz="3200" dirty="0" smtClean="0">
              <a:latin typeface="Calibri" pitchFamily="34" charset="0"/>
            </a:endParaRPr>
          </a:p>
          <a:p>
            <a:pPr algn="just"/>
            <a:endParaRPr lang="en-US" sz="3200" dirty="0" smtClean="0">
              <a:latin typeface="Calibri" pitchFamily="34" charset="0"/>
            </a:endParaRPr>
          </a:p>
          <a:p>
            <a:pPr algn="just"/>
            <a:r>
              <a:rPr lang="en-US" sz="3200" dirty="0" smtClean="0">
                <a:latin typeface="Calibri" pitchFamily="34" charset="0"/>
              </a:rPr>
              <a:t>			</a:t>
            </a:r>
            <a:r>
              <a:rPr lang="en-US" sz="8000" b="1" dirty="0" smtClean="0">
                <a:latin typeface="Calibri" pitchFamily="34" charset="0"/>
              </a:rPr>
              <a:t>THANKS </a:t>
            </a:r>
            <a:endParaRPr lang="en-US" sz="3200" b="1" dirty="0" smtClean="0">
              <a:latin typeface="Calibri" pitchFamily="34" charset="0"/>
            </a:endParaRPr>
          </a:p>
          <a:p>
            <a:pPr algn="just"/>
            <a:endParaRPr lang="en-US" sz="3200" b="1" dirty="0" smtClean="0">
              <a:latin typeface="Calibri" pitchFamily="34" charset="0"/>
            </a:endParaRPr>
          </a:p>
          <a:p>
            <a:pPr algn="just"/>
            <a:r>
              <a:rPr lang="en-US" sz="3200" b="1" dirty="0" smtClean="0">
                <a:latin typeface="Calibri" pitchFamily="34" charset="0"/>
              </a:rPr>
              <a:t>	</a:t>
            </a:r>
          </a:p>
          <a:p>
            <a:pPr algn="just"/>
            <a:endParaRPr lang="en-US" sz="3200" b="1"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Font typeface="Wingdings" pitchFamily="2" charset="2"/>
              <a:buChar char="v"/>
            </a:pPr>
            <a:endParaRPr lang="en-US" sz="3200" dirty="0" smtClean="0">
              <a:latin typeface="Calibri" pitchFamily="34" charset="0"/>
            </a:endParaRPr>
          </a:p>
          <a:p>
            <a:pPr algn="just">
              <a:buNone/>
            </a:pPr>
            <a:endParaRPr lang="en-US" sz="2400" dirty="0" smtClean="0">
              <a:latin typeface="Calibri" pitchFamily="34" charset="0"/>
            </a:endParaRPr>
          </a:p>
          <a:p>
            <a:pPr algn="just">
              <a:buNone/>
            </a:pPr>
            <a:endParaRPr lang="en-US" sz="2400" dirty="0" smtClean="0">
              <a:latin typeface="Calibri" pitchFamily="34" charset="0"/>
            </a:endParaRPr>
          </a:p>
          <a:p>
            <a:pPr algn="just">
              <a:buNone/>
            </a:pPr>
            <a:endParaRPr lang="en-US" sz="2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latin typeface="Calibri" pitchFamily="34" charset="0"/>
            </a:endParaRPr>
          </a:p>
          <a:p>
            <a:pPr algn="just">
              <a:buNone/>
            </a:pPr>
            <a:endParaRPr lang="en-US" sz="1400" dirty="0" smtClean="0"/>
          </a:p>
        </p:txBody>
      </p:sp>
    </p:spTree>
    <p:extLst>
      <p:ext uri="{BB962C8B-B14F-4D97-AF65-F5344CB8AC3E}">
        <p14:creationId xmlns:p14="http://schemas.microsoft.com/office/powerpoint/2010/main" val="1750371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16638</TotalTime>
  <Words>1676</Words>
  <Application>Microsoft Office PowerPoint</Application>
  <PresentationFormat>Custom</PresentationFormat>
  <Paragraphs>493</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Wisp</vt:lpstr>
      <vt:lpstr>PowerPoint Presentation</vt:lpstr>
      <vt:lpstr>                     </vt:lpstr>
      <vt:lpstr>                     </vt:lpstr>
      <vt:lpstr>                     </vt:lpstr>
      <vt:lpstr>                     </vt:lpstr>
      <vt:lpstr>                     </vt:lpstr>
      <vt:lpstr>Criminal investigation, contd…</vt:lpstr>
      <vt:lpstr>PowerPoint Presentation</vt:lpstr>
      <vt:lpstr>PowerPoint Presentation</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E&amp;SE AJ&amp;K</dc:title>
  <dc:creator>Rafaqat Gakhar</dc:creator>
  <cp:lastModifiedBy>Virus Khan</cp:lastModifiedBy>
  <cp:revision>1132</cp:revision>
  <cp:lastPrinted>2021-08-23T04:35:19Z</cp:lastPrinted>
  <dcterms:created xsi:type="dcterms:W3CDTF">2016-03-03T13:20:44Z</dcterms:created>
  <dcterms:modified xsi:type="dcterms:W3CDTF">2022-05-14T04:20:42Z</dcterms:modified>
</cp:coreProperties>
</file>